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p:regular r:id="rId34"/>
      <p:bold r:id="rId35"/>
      <p:italic r:id="rId36"/>
      <p:boldItalic r:id="rId37"/>
    </p:embeddedFont>
    <p:embeddedFont>
      <p:font typeface="Corbel"/>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gtPAdY7dGMqdfAt4xN+HhxN/3U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BA6F83-F088-4871-8D19-174FA6151A6C}">
  <a:tblStyle styleId="{52BA6F83-F088-4871-8D19-174FA6151A6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EEF"/>
          </a:solidFill>
        </a:fill>
      </a:tcStyle>
    </a:wholeTbl>
    <a:band1H>
      <a:tcTxStyle b="off" i="off"/>
      <a:tcStyle>
        <a:fill>
          <a:solidFill>
            <a:srgbClr val="D5DBDE"/>
          </a:solidFill>
        </a:fill>
      </a:tcStyle>
    </a:band1H>
    <a:band2H>
      <a:tcTxStyle b="off" i="off"/>
    </a:band2H>
    <a:band1V>
      <a:tcTxStyle b="off" i="off"/>
      <a:tcStyle>
        <a:fill>
          <a:solidFill>
            <a:srgbClr val="D5DBDE"/>
          </a:solidFill>
        </a:fill>
      </a:tcStyle>
    </a:band1V>
    <a:band2V>
      <a:tcTxStyle b="off" i="off"/>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bel-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Corbel-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Corbel-bold.fntdata"/><Relationship Id="rId16" Type="http://schemas.openxmlformats.org/officeDocument/2006/relationships/slide" Target="slides/slide10.xml"/><Relationship Id="rId38" Type="http://schemas.openxmlformats.org/officeDocument/2006/relationships/font" Target="fonts/Corbel-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sz="1200">
                <a:solidFill>
                  <a:schemeClr val="dk1"/>
                </a:solidFill>
                <a:latin typeface="Calibri"/>
                <a:ea typeface="Calibri"/>
                <a:cs typeface="Calibri"/>
                <a:sym typeface="Calibri"/>
              </a:rPr>
              <a:t>Rodrigo: </a:t>
            </a:r>
            <a:r>
              <a:rPr lang="pt-PT" sz="1200">
                <a:solidFill>
                  <a:schemeClr val="dk1"/>
                </a:solidFill>
                <a:latin typeface="Calibri"/>
                <a:ea typeface="Calibri"/>
                <a:cs typeface="Calibri"/>
                <a:sym typeface="Calibri"/>
              </a:rPr>
              <a:t>Buenas tardes, estamos aquí hoy para presentar el proyecto Information Technology MuseUM app en el que tenemos como personal docente al cargo al profesor João Varajão.</a:t>
            </a:r>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Clr>
                <a:schemeClr val="dk1"/>
              </a:buClr>
              <a:buSzPts val="1100"/>
              <a:buFont typeface="Arial"/>
              <a:buNone/>
            </a:pPr>
            <a:r>
              <a:rPr lang="pt-PT">
                <a:solidFill>
                  <a:schemeClr val="dk1"/>
                </a:solidFill>
                <a:latin typeface="Calibri"/>
                <a:ea typeface="Calibri"/>
                <a:cs typeface="Calibri"/>
                <a:sym typeface="Calibri"/>
              </a:rPr>
              <a:t>Inês: Desenvolveu-se o diagrama de Gantt com o apoio do ProjectLibre para alocar as tarefas nas datas estabelecidas permitindo assim verificar se os prazos e recursos foram cumpridos conforme planeado. </a:t>
            </a:r>
            <a:endParaRPr sz="1200">
              <a:solidFill>
                <a:schemeClr val="dk1"/>
              </a:solidFill>
              <a:latin typeface="Calibri"/>
              <a:ea typeface="Calibri"/>
              <a:cs typeface="Calibri"/>
              <a:sym typeface="Calibri"/>
            </a:endParaRPr>
          </a:p>
          <a:p>
            <a:pPr indent="0" lvl="0" marL="139700" rtl="0" algn="just">
              <a:lnSpc>
                <a:spcPct val="107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SzPts val="1100"/>
              <a:buNone/>
            </a:pPr>
            <a:r>
              <a:rPr lang="pt-PT">
                <a:solidFill>
                  <a:schemeClr val="dk1"/>
                </a:solidFill>
                <a:latin typeface="Calibri"/>
                <a:ea typeface="Calibri"/>
                <a:cs typeface="Calibri"/>
                <a:sym typeface="Calibri"/>
              </a:rPr>
              <a:t>Inês: E com base no diálogo com o cliente, foram consideradas estas milestones internas e externas</a:t>
            </a:r>
            <a:endParaRPr>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SzPts val="1100"/>
              <a:buNone/>
            </a:pPr>
            <a:r>
              <a:rPr lang="pt-PT" sz="1200">
                <a:solidFill>
                  <a:schemeClr val="dk1"/>
                </a:solidFill>
                <a:latin typeface="Calibri"/>
                <a:ea typeface="Calibri"/>
                <a:cs typeface="Calibri"/>
                <a:sym typeface="Calibri"/>
              </a:rPr>
              <a:t>Catarina: O orçamento final é de 6196.4, o orçamento calculado sem reserva é de 5777.76 e com reserva é de 6296.40. Ou seja, utilizamos 98.41% do orçamento com a reserva, sem contar com IVAs nas horas trabalhadas, viagens e equipamento e também sem contar com o lucro final ganho da equipa</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Catarina:</a:t>
            </a:r>
            <a:r>
              <a:rPr lang="pt-PT" sz="1200">
                <a:solidFill>
                  <a:schemeClr val="dk1"/>
                </a:solidFill>
                <a:latin typeface="Calibri"/>
                <a:ea typeface="Calibri"/>
                <a:cs typeface="Calibri"/>
                <a:sym typeface="Calibri"/>
              </a:rPr>
              <a:t>A equipa definiu regras base que devem ser respeitadas e cumpridas como também a elaboração do ornigrama e da matriz RAM de forma a atribuir funções e responsabilidades dentro do projeto.</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Catarina:</a:t>
            </a:r>
            <a:r>
              <a:rPr lang="pt-PT" sz="1200">
                <a:solidFill>
                  <a:schemeClr val="dk1"/>
                </a:solidFill>
                <a:latin typeface="Calibri"/>
                <a:ea typeface="Calibri"/>
                <a:cs typeface="Calibri"/>
                <a:sym typeface="Calibri"/>
              </a:rPr>
              <a:t>Ao nível da qualidade do projeto foi seguida a norma ISO 21500 e o guia PMBOK como já tinha sido dito anteriormente.</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Catarina:</a:t>
            </a:r>
            <a:r>
              <a:rPr lang="pt-PT" sz="1200">
                <a:solidFill>
                  <a:schemeClr val="dk1"/>
                </a:solidFill>
                <a:latin typeface="Calibri"/>
                <a:ea typeface="Calibri"/>
                <a:cs typeface="Calibri"/>
                <a:sym typeface="Calibri"/>
              </a:rPr>
              <a:t>De forma a facilitar a comunicação entre os membros da equipa e os restantes stakeholders foram acordados os meios de comunicação que se encontram apresentados.</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Catarina:</a:t>
            </a:r>
            <a:r>
              <a:rPr lang="pt-PT" sz="1200">
                <a:solidFill>
                  <a:schemeClr val="dk1"/>
                </a:solidFill>
                <a:latin typeface="Calibri"/>
                <a:ea typeface="Calibri"/>
                <a:cs typeface="Calibri"/>
                <a:sym typeface="Calibri"/>
              </a:rPr>
              <a:t>Ao nível dos riscos foi definido para cada um deles uma probabilidade de ocorrência, impacto, plano de mitigação e de resposta assim como a avaliação quantitativa e qualitativa.</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SzPts val="1100"/>
              <a:buNone/>
            </a:pPr>
            <a:r>
              <a:rPr lang="pt-PT" sz="1200">
                <a:solidFill>
                  <a:schemeClr val="dk1"/>
                </a:solidFill>
                <a:latin typeface="Calibri"/>
                <a:ea typeface="Calibri"/>
                <a:cs typeface="Calibri"/>
                <a:sym typeface="Calibri"/>
              </a:rPr>
              <a:t>Catarina: Apesar de ser um projeto curricular, identificou-se a necessidade de contratar uma equipa externa para emitir o certificado de qualidade da aplicação, garantindo o cumprimento dos padrões exigidos.</a:t>
            </a:r>
            <a:endParaRPr sz="1200">
              <a:solidFill>
                <a:schemeClr val="dk1"/>
              </a:solidFill>
              <a:latin typeface="Calibri"/>
              <a:ea typeface="Calibri"/>
              <a:cs typeface="Calibri"/>
              <a:sym typeface="Calibri"/>
            </a:endParaRPr>
          </a:p>
          <a:p>
            <a:pPr indent="0" lvl="0" marL="139700" rtl="0" algn="just">
              <a:lnSpc>
                <a:spcPct val="107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Leonardo: De forma a garantir o sucesso do projeto a equipa definiu um conjunto de fatores de sucesso e critérios de avaliação do mesmo. O Success Canvas auxiliou a gestão dos elementos necessários para realizar a gestão de sucesso no projeto.</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Leonardo: </a:t>
            </a:r>
            <a:r>
              <a:rPr lang="pt-PT" sz="1200">
                <a:solidFill>
                  <a:schemeClr val="dk1"/>
                </a:solidFill>
                <a:latin typeface="Calibri"/>
                <a:ea typeface="Calibri"/>
                <a:cs typeface="Calibri"/>
                <a:sym typeface="Calibri"/>
              </a:rPr>
              <a:t>Neste projeto foram realizados um conjunto de artefactos com o objetivo de permitir que os stakeholders tenham acesso à informação constantemente atualizada.</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Começou-se por realizar o project charter, que diz respeito à abertura do projeto, é o documento que o autoriza e contem uma visão inicial do que se vai realizar ao longo da execução do mesmo. Em conjunto foi feita a primeira versão do poster onde é possível observar uma visão geral do projeto no início da sua elaboração. </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pt-PT" sz="1200">
                <a:solidFill>
                  <a:schemeClr val="dk1"/>
                </a:solidFill>
                <a:latin typeface="Calibri"/>
                <a:ea typeface="Calibri"/>
                <a:cs typeface="Calibri"/>
                <a:sym typeface="Calibri"/>
              </a:rPr>
              <a:t>Rodrigo: </a:t>
            </a:r>
            <a:r>
              <a:rPr lang="pt-PT" sz="1200">
                <a:solidFill>
                  <a:schemeClr val="dk1"/>
                </a:solidFill>
                <a:latin typeface="Calibri"/>
                <a:ea typeface="Calibri"/>
                <a:cs typeface="Calibri"/>
                <a:sym typeface="Calibri"/>
              </a:rPr>
              <a:t>El equipo del proyecto está compuesto por mis compañeros Catarina Pereira, Inês Neves, Leonardo Martins y yo, Rodrigo Rocha.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pt-PT" sz="1200">
                <a:solidFill>
                  <a:schemeClr val="dk1"/>
                </a:solidFill>
                <a:latin typeface="Calibri"/>
                <a:ea typeface="Calibri"/>
                <a:cs typeface="Calibri"/>
                <a:sym typeface="Calibri"/>
              </a:rPr>
              <a:t>Todos cumplimos con los mismos papeles siguiendo una lógica rotativa entre semanas. A pesar de ello, es mi compañera Catarina Pereira quien está tomando la mayor iniciativa como líder.</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Leonardo: </a:t>
            </a:r>
            <a:r>
              <a:rPr lang="pt-PT" sz="1200">
                <a:solidFill>
                  <a:schemeClr val="dk1"/>
                </a:solidFill>
                <a:latin typeface="Calibri"/>
                <a:ea typeface="Calibri"/>
                <a:cs typeface="Calibri"/>
                <a:sym typeface="Calibri"/>
              </a:rPr>
              <a:t>Mais tarde realizou-se o plano de projeto simplificado, que contem informações acerca do âmbito, dos stakeholders, do custo e do tempo. Este documento serve como guia para a realização do projeto. Foi complementado com o poster final, que contem a visão final do projeto, apos a finalização do mesmo.</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sz="1200">
                <a:solidFill>
                  <a:schemeClr val="dk1"/>
                </a:solidFill>
                <a:latin typeface="Calibri"/>
                <a:ea typeface="Calibri"/>
                <a:cs typeface="Calibri"/>
                <a:sym typeface="Calibri"/>
              </a:rPr>
              <a:t>Leonardo: </a:t>
            </a:r>
            <a:r>
              <a:rPr lang="pt-PT" sz="1200">
                <a:solidFill>
                  <a:schemeClr val="dk1"/>
                </a:solidFill>
                <a:latin typeface="Calibri"/>
                <a:ea typeface="Calibri"/>
                <a:cs typeface="Calibri"/>
                <a:sym typeface="Calibri"/>
              </a:rPr>
              <a:t>Por fim desenvolvemos um relatório de estado, documento para avaliar o estado do projeto, onde estão representados alguns dados do projeto e o seu relativo progresso. E um relatório de controlo, de forma a dar a conhecer ao cliente o estado atual do projeto. </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SzPts val="1100"/>
              <a:buNone/>
            </a:pPr>
            <a:r>
              <a:rPr lang="pt-PT" sz="2000">
                <a:solidFill>
                  <a:schemeClr val="dk1"/>
                </a:solidFill>
                <a:latin typeface="Calibri"/>
                <a:ea typeface="Calibri"/>
                <a:cs typeface="Calibri"/>
                <a:sym typeface="Calibri"/>
              </a:rPr>
              <a:t>Leonardo: </a:t>
            </a:r>
            <a:r>
              <a:rPr lang="pt-PT" sz="2000">
                <a:solidFill>
                  <a:schemeClr val="dk1"/>
                </a:solidFill>
                <a:latin typeface="Calibri"/>
                <a:ea typeface="Calibri"/>
                <a:cs typeface="Calibri"/>
                <a:sym typeface="Calibri"/>
              </a:rPr>
              <a:t>A equipa adquiriu e aplicou conhecimentos fundamentais de gestão de projetos, desenvolvendo documentos essenciais para a sua concretização. Esperamos que este projeto e a aplicação se torne uma realidade, enriquecendo a Universidade do Minho com um museu educativo que valorize a história e a evolução tecnológica.</a:t>
            </a:r>
            <a:endParaRPr sz="20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09c51d57b3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309c51d57b3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pt-PT" sz="1800">
                <a:solidFill>
                  <a:schemeClr val="dk1"/>
                </a:solidFill>
                <a:latin typeface="Calibri"/>
                <a:ea typeface="Calibri"/>
                <a:cs typeface="Calibri"/>
                <a:sym typeface="Calibri"/>
              </a:rPr>
              <a:t>Leonardo: </a:t>
            </a:r>
            <a:r>
              <a:rPr lang="pt-PT" sz="1800">
                <a:solidFill>
                  <a:schemeClr val="dk1"/>
                </a:solidFill>
                <a:latin typeface="Calibri"/>
                <a:ea typeface="Calibri"/>
                <a:cs typeface="Calibri"/>
                <a:sym typeface="Calibri"/>
              </a:rPr>
              <a:t>Para concluir, agradecemos a todos pela atenção e pelo interesse no projeto. Muito obrigado!</a:t>
            </a:r>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7000"/>
              </a:lnSpc>
              <a:spcBef>
                <a:spcPts val="0"/>
              </a:spcBef>
              <a:spcAft>
                <a:spcPts val="0"/>
              </a:spcAft>
              <a:buSzPts val="1100"/>
              <a:buNone/>
            </a:pPr>
            <a:r>
              <a:rPr lang="pt-PT" sz="1200">
                <a:solidFill>
                  <a:schemeClr val="dk1"/>
                </a:solidFill>
                <a:latin typeface="Calibri"/>
                <a:ea typeface="Calibri"/>
                <a:cs typeface="Calibri"/>
                <a:sym typeface="Calibri"/>
              </a:rPr>
              <a:t>Rodrigo: A continuación trataremos los puntos más importantes de nuestro trabajo. Lo hemos dividido en las siguientes secciones:</a:t>
            </a:r>
            <a:endParaRPr sz="1200">
              <a:solidFill>
                <a:schemeClr val="dk1"/>
              </a:solidFill>
              <a:latin typeface="Calibri"/>
              <a:ea typeface="Calibri"/>
              <a:cs typeface="Calibri"/>
              <a:sym typeface="Calibri"/>
            </a:endParaRPr>
          </a:p>
          <a:p>
            <a:pPr indent="-304800" lvl="0" marL="457200" rtl="0" algn="just">
              <a:lnSpc>
                <a:spcPct val="107000"/>
              </a:lnSpc>
              <a:spcBef>
                <a:spcPts val="0"/>
              </a:spcBef>
              <a:spcAft>
                <a:spcPts val="0"/>
              </a:spcAft>
              <a:buClr>
                <a:schemeClr val="dk1"/>
              </a:buClr>
              <a:buSzPts val="1200"/>
              <a:buFont typeface="Calibri"/>
              <a:buChar char="-"/>
            </a:pPr>
            <a:r>
              <a:rPr lang="pt-PT" sz="1200">
                <a:solidFill>
                  <a:schemeClr val="dk1"/>
                </a:solidFill>
                <a:latin typeface="Calibri"/>
                <a:ea typeface="Calibri"/>
                <a:cs typeface="Calibri"/>
                <a:sym typeface="Calibri"/>
              </a:rPr>
              <a:t>Introducción</a:t>
            </a:r>
            <a:endParaRPr sz="1200">
              <a:solidFill>
                <a:schemeClr val="dk1"/>
              </a:solidFill>
              <a:latin typeface="Calibri"/>
              <a:ea typeface="Calibri"/>
              <a:cs typeface="Calibri"/>
              <a:sym typeface="Calibri"/>
            </a:endParaRPr>
          </a:p>
          <a:p>
            <a:pPr indent="-304800" lvl="0" marL="457200" rtl="0" algn="just">
              <a:lnSpc>
                <a:spcPct val="107000"/>
              </a:lnSpc>
              <a:spcBef>
                <a:spcPts val="0"/>
              </a:spcBef>
              <a:spcAft>
                <a:spcPts val="0"/>
              </a:spcAft>
              <a:buClr>
                <a:schemeClr val="dk1"/>
              </a:buClr>
              <a:buSzPts val="1200"/>
              <a:buFont typeface="Calibri"/>
              <a:buChar char="-"/>
            </a:pPr>
            <a:r>
              <a:rPr lang="pt-PT" sz="1200">
                <a:solidFill>
                  <a:schemeClr val="dk1"/>
                </a:solidFill>
                <a:latin typeface="Calibri"/>
                <a:ea typeface="Calibri"/>
                <a:cs typeface="Calibri"/>
                <a:sym typeface="Calibri"/>
              </a:rPr>
              <a:t>Enfoques utilizados</a:t>
            </a:r>
            <a:endParaRPr sz="1200">
              <a:solidFill>
                <a:schemeClr val="dk1"/>
              </a:solidFill>
              <a:latin typeface="Calibri"/>
              <a:ea typeface="Calibri"/>
              <a:cs typeface="Calibri"/>
              <a:sym typeface="Calibri"/>
            </a:endParaRPr>
          </a:p>
          <a:p>
            <a:pPr indent="-304800" lvl="0" marL="457200" rtl="0" algn="just">
              <a:lnSpc>
                <a:spcPct val="107000"/>
              </a:lnSpc>
              <a:spcBef>
                <a:spcPts val="0"/>
              </a:spcBef>
              <a:spcAft>
                <a:spcPts val="0"/>
              </a:spcAft>
              <a:buClr>
                <a:schemeClr val="dk1"/>
              </a:buClr>
              <a:buSzPts val="1200"/>
              <a:buFont typeface="Calibri"/>
              <a:buChar char="-"/>
            </a:pPr>
            <a:r>
              <a:rPr lang="pt-PT" sz="1200">
                <a:solidFill>
                  <a:schemeClr val="dk1"/>
                </a:solidFill>
                <a:latin typeface="Calibri"/>
                <a:ea typeface="Calibri"/>
                <a:cs typeface="Calibri"/>
                <a:sym typeface="Calibri"/>
              </a:rPr>
              <a:t>Organización del proyecto (en los que hablamos de varios puntos de interés como stakeholders o gestión del tiempo entre otros)</a:t>
            </a:r>
            <a:endParaRPr sz="1200">
              <a:solidFill>
                <a:schemeClr val="dk1"/>
              </a:solidFill>
              <a:latin typeface="Calibri"/>
              <a:ea typeface="Calibri"/>
              <a:cs typeface="Calibri"/>
              <a:sym typeface="Calibri"/>
            </a:endParaRPr>
          </a:p>
          <a:p>
            <a:pPr indent="-304800" lvl="0" marL="457200" rtl="0" algn="just">
              <a:lnSpc>
                <a:spcPct val="107000"/>
              </a:lnSpc>
              <a:spcBef>
                <a:spcPts val="0"/>
              </a:spcBef>
              <a:spcAft>
                <a:spcPts val="0"/>
              </a:spcAft>
              <a:buClr>
                <a:schemeClr val="dk1"/>
              </a:buClr>
              <a:buSzPts val="1200"/>
              <a:buFont typeface="Calibri"/>
              <a:buChar char="-"/>
            </a:pPr>
            <a:r>
              <a:rPr lang="pt-PT" sz="1200">
                <a:solidFill>
                  <a:schemeClr val="dk1"/>
                </a:solidFill>
                <a:latin typeface="Calibri"/>
                <a:ea typeface="Calibri"/>
                <a:cs typeface="Calibri"/>
                <a:sym typeface="Calibri"/>
              </a:rPr>
              <a:t>Organización de los artefactos del proyecto (que son una serie de reportes y </a:t>
            </a:r>
            <a:r>
              <a:rPr lang="pt-PT" sz="1200">
                <a:solidFill>
                  <a:schemeClr val="dk1"/>
                </a:solidFill>
                <a:latin typeface="Calibri"/>
                <a:ea typeface="Calibri"/>
                <a:cs typeface="Calibri"/>
                <a:sym typeface="Calibri"/>
              </a:rPr>
              <a:t>pósters</a:t>
            </a:r>
            <a:r>
              <a:rPr lang="pt-PT" sz="1200">
                <a:solidFill>
                  <a:schemeClr val="dk1"/>
                </a:solidFill>
                <a:latin typeface="Calibri"/>
                <a:ea typeface="Calibri"/>
                <a:cs typeface="Calibri"/>
                <a:sym typeface="Calibri"/>
              </a:rPr>
              <a:t> sobre el proyecto </a:t>
            </a:r>
            <a:r>
              <a:rPr lang="pt-PT" sz="1200">
                <a:solidFill>
                  <a:schemeClr val="dk1"/>
                </a:solidFill>
                <a:latin typeface="Calibri"/>
                <a:ea typeface="Calibri"/>
                <a:cs typeface="Calibri"/>
                <a:sym typeface="Calibri"/>
              </a:rPr>
              <a:t>realizado</a:t>
            </a:r>
            <a:r>
              <a:rPr lang="pt-PT"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2d9c07f0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312d9c07f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800"/>
              </a:spcBef>
              <a:spcAft>
                <a:spcPts val="0"/>
              </a:spcAft>
              <a:buSzPts val="1100"/>
              <a:buNone/>
            </a:pPr>
            <a:r>
              <a:rPr lang="pt-PT" sz="1200">
                <a:solidFill>
                  <a:schemeClr val="dk1"/>
                </a:solidFill>
                <a:latin typeface="Calibri"/>
                <a:ea typeface="Calibri"/>
                <a:cs typeface="Calibri"/>
                <a:sym typeface="Calibri"/>
              </a:rPr>
              <a:t>Rodrigo: </a:t>
            </a:r>
            <a:r>
              <a:rPr lang="pt-PT" sz="1200">
                <a:solidFill>
                  <a:schemeClr val="dk1"/>
                </a:solidFill>
                <a:latin typeface="Calibri"/>
                <a:ea typeface="Calibri"/>
                <a:cs typeface="Calibri"/>
                <a:sym typeface="Calibri"/>
              </a:rPr>
              <a:t>El objetivo principal a seguir durante este proyecto es el desarrollo de una aplicación que enriquece la experiencia de los usuarios que visiten el museo, ofreciendo una visita única e interactiva con diferentes herramientas como guías explicativas, quiz y otros aspectos que convierten esta aplicación en una útil herramienta para entender mejor la evolución de elementos de telecomunicaciones como los teléfonos móviles y los dispositivos inteligentes adaptándonos a las preferencias y necesidades del visitante.</a:t>
            </a:r>
            <a:endParaRPr sz="1200">
              <a:solidFill>
                <a:schemeClr val="dk1"/>
              </a:solidFill>
              <a:latin typeface="Calibri"/>
              <a:ea typeface="Calibri"/>
              <a:cs typeface="Calibri"/>
              <a:sym typeface="Calibri"/>
            </a:endParaRPr>
          </a:p>
          <a:p>
            <a:pPr indent="0" lvl="0" marL="0" rtl="0" algn="just">
              <a:lnSpc>
                <a:spcPct val="107000"/>
              </a:lnSpc>
              <a:spcBef>
                <a:spcPts val="800"/>
              </a:spcBef>
              <a:spcAft>
                <a:spcPts val="80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pt-PT" sz="1200">
                <a:solidFill>
                  <a:schemeClr val="dk1"/>
                </a:solidFill>
                <a:latin typeface="Calibri"/>
                <a:ea typeface="Calibri"/>
                <a:cs typeface="Calibri"/>
                <a:sym typeface="Calibri"/>
              </a:rPr>
              <a:t>Rodrigo: </a:t>
            </a:r>
            <a:r>
              <a:rPr lang="pt-PT" sz="1200">
                <a:solidFill>
                  <a:schemeClr val="dk1"/>
                </a:solidFill>
                <a:latin typeface="Calibri"/>
                <a:ea typeface="Calibri"/>
                <a:cs typeface="Calibri"/>
                <a:sym typeface="Calibri"/>
              </a:rPr>
              <a:t>El proyecto tendrá una duración de unas 14 semanas y cada miembro del equipo se compromete a dedicar 6 horas semanales.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pt-PT" sz="1200">
                <a:solidFill>
                  <a:schemeClr val="dk1"/>
                </a:solidFill>
                <a:latin typeface="Calibri"/>
                <a:ea typeface="Calibri"/>
                <a:cs typeface="Calibri"/>
                <a:sym typeface="Calibri"/>
              </a:rPr>
              <a:t>El presupuesto aproximado del proyecto es de 6196.40 €</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9baf28b0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309baf28b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SzPts val="1100"/>
              <a:buNone/>
            </a:pPr>
            <a:r>
              <a:rPr lang="pt-PT">
                <a:solidFill>
                  <a:schemeClr val="dk1"/>
                </a:solidFill>
                <a:latin typeface="Calibri"/>
                <a:ea typeface="Calibri"/>
                <a:cs typeface="Calibri"/>
                <a:sym typeface="Calibri"/>
              </a:rPr>
              <a:t>Inês: Para a gestão deste projeto a equipa utilizou a norma ISO 21500, como documento de orientação para a realização do mesmo. E o PMBOK, como guia para o planeamento do projeto, de modo a levar a cabo boas praticas para a gestão do mesmo. Fazendo com que o projeto se dividisse em 5 aspetos de processos: iniciação, planeamento, execução, monitorização e controlo e finalização.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a:solidFill>
                  <a:schemeClr val="dk1"/>
                </a:solidFill>
                <a:latin typeface="Calibri"/>
                <a:ea typeface="Calibri"/>
                <a:cs typeface="Calibri"/>
                <a:sym typeface="Calibri"/>
              </a:rPr>
              <a:t>Inês: </a:t>
            </a:r>
            <a:r>
              <a:rPr lang="pt-PT" sz="1200">
                <a:solidFill>
                  <a:schemeClr val="dk1"/>
                </a:solidFill>
                <a:latin typeface="Calibri"/>
                <a:ea typeface="Calibri"/>
                <a:cs typeface="Calibri"/>
                <a:sym typeface="Calibri"/>
              </a:rPr>
              <a:t> Neste trabalho foram elaboradas atividades no domínio da gestão do âmbito, dos stakeholders, do tempo, do custo, dos recursos humanos, de riscos, plano de comunicação, avaliação e controlo de qualidade, gestão do sucesso.</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just">
              <a:lnSpc>
                <a:spcPct val="107000"/>
              </a:lnSpc>
              <a:spcBef>
                <a:spcPts val="0"/>
              </a:spcBef>
              <a:spcAft>
                <a:spcPts val="0"/>
              </a:spcAft>
              <a:buSzPts val="1100"/>
              <a:buNone/>
            </a:pPr>
            <a:r>
              <a:rPr lang="pt-PT">
                <a:solidFill>
                  <a:schemeClr val="dk1"/>
                </a:solidFill>
                <a:latin typeface="Calibri"/>
                <a:ea typeface="Calibri"/>
                <a:cs typeface="Calibri"/>
                <a:sym typeface="Calibri"/>
              </a:rPr>
              <a:t>Inês: </a:t>
            </a:r>
            <a:r>
              <a:rPr lang="pt-PT">
                <a:solidFill>
                  <a:schemeClr val="dk1"/>
                </a:solidFill>
                <a:latin typeface="Calibri"/>
                <a:ea typeface="Calibri"/>
                <a:cs typeface="Calibri"/>
                <a:sym typeface="Calibri"/>
              </a:rPr>
              <a:t>Nesta secção, após o diálogo com o cliente foi definido: a finalidade e objetivos do projeto; a lista de deliverables a realizar; a lista de requisitos; as restrições ; os pressupostos e o não âmbito do projeto</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da29d138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31da29d138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pt-PT">
                <a:solidFill>
                  <a:schemeClr val="dk1"/>
                </a:solidFill>
                <a:latin typeface="Calibri"/>
                <a:ea typeface="Calibri"/>
                <a:cs typeface="Calibri"/>
                <a:sym typeface="Calibri"/>
              </a:rPr>
              <a:t>Inês: </a:t>
            </a:r>
            <a:r>
              <a:rPr lang="pt-PT" sz="1200">
                <a:solidFill>
                  <a:schemeClr val="dk1"/>
                </a:solidFill>
                <a:latin typeface="Calibri"/>
                <a:ea typeface="Calibri"/>
                <a:cs typeface="Calibri"/>
                <a:sym typeface="Calibri"/>
              </a:rPr>
              <a:t>Aqui é possível observar os stakeholders do projeto. Foi adotada uma estratégia para lidar com cada um deles.</a:t>
            </a:r>
            <a:endParaRPr sz="1200">
              <a:solidFill>
                <a:schemeClr val="dk1"/>
              </a:solidFill>
              <a:latin typeface="Calibri"/>
              <a:ea typeface="Calibri"/>
              <a:cs typeface="Calibri"/>
              <a:sym typeface="Calibri"/>
            </a:endParaRPr>
          </a:p>
          <a:p>
            <a:pPr indent="0" lvl="0" marL="139700" rtl="0" algn="just">
              <a:lnSpc>
                <a:spcPct val="107000"/>
              </a:lnSpc>
              <a:spcBef>
                <a:spcPts val="120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drive.google.com/file/d/1CJzPjkZqIyLTecA6JMwmhebc5JwhP7d5/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hyperlink" Target="http://drive.google.com/file/d/1DtyaNaiwOwts_Lo5ZRfwv9QKv0UOBCQ2/view"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hyperlink" Target="http://drive.google.com/file/d/1zEWu-biIgRGUK61NZNYO9luE-8LRpCje/view" TargetMode="External"/><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hyperlink" Target="http://drive.google.com/file/d/1i9AyC9VzhiJ_-lJlUF5JsEHdU5muQVr2/view" TargetMode="External"/><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3.jpg"/><Relationship Id="rId9" Type="http://schemas.openxmlformats.org/officeDocument/2006/relationships/image" Target="../media/image1.png"/><Relationship Id="rId5" Type="http://schemas.openxmlformats.org/officeDocument/2006/relationships/image" Target="../media/image11.jpg"/><Relationship Id="rId6" Type="http://schemas.openxmlformats.org/officeDocument/2006/relationships/image" Target="../media/image29.jpg"/><Relationship Id="rId7" Type="http://schemas.openxmlformats.org/officeDocument/2006/relationships/image" Target="../media/image23.png"/><Relationship Id="rId8" Type="http://schemas.openxmlformats.org/officeDocument/2006/relationships/hyperlink" Target="http://drive.google.com/file/d/1re3P2J35zzDdf4VplwRt4iTbm0ODo0P6/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hyperlink" Target="http://drive.google.com/file/d/1y8dbBvlgnl9QqPQYzrKIlGWumrAQ2Xxx/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drive.google.com/file/d/170c1fL7V_O9lwTSdrGt-aw-EbTDqIr_p/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jpg"/><Relationship Id="rId10" Type="http://schemas.openxmlformats.org/officeDocument/2006/relationships/image" Target="../media/image1.png"/><Relationship Id="rId9" Type="http://schemas.openxmlformats.org/officeDocument/2006/relationships/hyperlink" Target="http://drive.google.com/file/d/1ppHRvuh1r4qFcEJ80EMLZ-ryMU4EffHI/view" TargetMode="External"/><Relationship Id="rId5" Type="http://schemas.openxmlformats.org/officeDocument/2006/relationships/image" Target="../media/image5.png"/><Relationship Id="rId6" Type="http://schemas.openxmlformats.org/officeDocument/2006/relationships/image" Target="../media/image21.png"/><Relationship Id="rId7" Type="http://schemas.openxmlformats.org/officeDocument/2006/relationships/image" Target="../media/image14.jpg"/><Relationship Id="rId8"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drive.google.com/file/d/1bUmY5xn6-_Y-5p-WQjYpoowDS6BXOVng/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drive.google.com/file/d/1KiMMjRRePVq60LhlgNvDszXYbXWtlEpF/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drive.google.com/file/d/1se2zAwnzf02822yLypFM7GgytUAlRiOT/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jpg"/><Relationship Id="rId5" Type="http://schemas.openxmlformats.org/officeDocument/2006/relationships/image" Target="../media/image9.png"/><Relationship Id="rId6" Type="http://schemas.openxmlformats.org/officeDocument/2006/relationships/hyperlink" Target="http://drive.google.com/file/d/1Ty5iszb0ClWfZvHF3xtgPO343U8M6X70/view" TargetMode="External"/><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
          <p:cNvGrpSpPr/>
          <p:nvPr/>
        </p:nvGrpSpPr>
        <p:grpSpPr>
          <a:xfrm>
            <a:off x="-99" y="125"/>
            <a:ext cx="9144229" cy="5231500"/>
            <a:chOff x="1459800" y="0"/>
            <a:chExt cx="7772400" cy="7606136"/>
          </a:xfrm>
        </p:grpSpPr>
        <p:sp>
          <p:nvSpPr>
            <p:cNvPr id="55" name="Google Shape;55;p1"/>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1"/>
            <p:cNvGrpSpPr/>
            <p:nvPr/>
          </p:nvGrpSpPr>
          <p:grpSpPr>
            <a:xfrm>
              <a:off x="1459800" y="0"/>
              <a:ext cx="7772400" cy="7606136"/>
              <a:chOff x="0" y="0"/>
              <a:chExt cx="7772400" cy="9659812"/>
            </a:xfrm>
          </p:grpSpPr>
          <p:sp>
            <p:nvSpPr>
              <p:cNvPr id="57" name="Google Shape;57;p1"/>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1"/>
              <p:cNvGrpSpPr/>
              <p:nvPr/>
            </p:nvGrpSpPr>
            <p:grpSpPr>
              <a:xfrm rot="-5400000">
                <a:off x="2557839" y="5366430"/>
                <a:ext cx="3198965" cy="5387798"/>
                <a:chOff x="-26679" y="53341"/>
                <a:chExt cx="1139963" cy="1925864"/>
              </a:xfrm>
            </p:grpSpPr>
            <p:sp>
              <p:nvSpPr>
                <p:cNvPr id="62" name="Google Shape;62;p1"/>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26679" y="1584822"/>
                  <a:ext cx="1139963" cy="394383"/>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2" y="1647472"/>
                  <a:ext cx="961748" cy="269081"/>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6" name="Google Shape;66;p1"/>
          <p:cNvSpPr txBox="1"/>
          <p:nvPr>
            <p:ph type="ctrTitle"/>
          </p:nvPr>
        </p:nvSpPr>
        <p:spPr>
          <a:xfrm>
            <a:off x="669225" y="744575"/>
            <a:ext cx="7803300" cy="2052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pt-PT" sz="7200" cap="small">
                <a:solidFill>
                  <a:srgbClr val="D73A2C"/>
                </a:solidFill>
                <a:latin typeface="Bookman Old Style"/>
                <a:ea typeface="Bookman Old Style"/>
                <a:cs typeface="Bookman Old Style"/>
                <a:sym typeface="Bookman Old Style"/>
              </a:rPr>
              <a:t>IT MuseUM App</a:t>
            </a:r>
            <a:endParaRPr sz="7200"/>
          </a:p>
        </p:txBody>
      </p:sp>
      <p:sp>
        <p:nvSpPr>
          <p:cNvPr id="67" name="Google Shape;67;p1"/>
          <p:cNvSpPr txBox="1"/>
          <p:nvPr>
            <p:ph idx="1" type="subTitle"/>
          </p:nvPr>
        </p:nvSpPr>
        <p:spPr>
          <a:xfrm>
            <a:off x="669300" y="2834125"/>
            <a:ext cx="7803300" cy="1319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pt-PT" sz="1300">
                <a:solidFill>
                  <a:srgbClr val="0C363D"/>
                </a:solidFill>
                <a:latin typeface="Corbel"/>
                <a:ea typeface="Corbel"/>
                <a:cs typeface="Corbel"/>
                <a:sym typeface="Corbel"/>
              </a:rPr>
              <a:t>Master's in Telecommunications and Computer Engineering</a:t>
            </a:r>
            <a:endParaRPr sz="1300">
              <a:solidFill>
                <a:srgbClr val="0C363D"/>
              </a:solidFill>
              <a:latin typeface="Corbel"/>
              <a:ea typeface="Corbel"/>
              <a:cs typeface="Corbel"/>
              <a:sym typeface="Corbel"/>
            </a:endParaRPr>
          </a:p>
          <a:p>
            <a:pPr indent="0" lvl="0" marL="0" rtl="0" algn="ctr">
              <a:lnSpc>
                <a:spcPct val="100000"/>
              </a:lnSpc>
              <a:spcBef>
                <a:spcPts val="0"/>
              </a:spcBef>
              <a:spcAft>
                <a:spcPts val="0"/>
              </a:spcAft>
              <a:buSzPts val="2800"/>
              <a:buNone/>
            </a:pPr>
            <a:r>
              <a:rPr lang="pt-PT" sz="1400">
                <a:solidFill>
                  <a:srgbClr val="0C363D"/>
                </a:solidFill>
                <a:latin typeface="Corbel"/>
                <a:ea typeface="Corbel"/>
                <a:cs typeface="Corbel"/>
                <a:sym typeface="Corbel"/>
              </a:rPr>
              <a:t>Lecturer</a:t>
            </a:r>
            <a:r>
              <a:rPr lang="pt-PT" sz="1300">
                <a:solidFill>
                  <a:srgbClr val="0C363D"/>
                </a:solidFill>
                <a:latin typeface="Corbel"/>
                <a:ea typeface="Corbel"/>
                <a:cs typeface="Corbel"/>
                <a:sym typeface="Corbel"/>
              </a:rPr>
              <a:t>: João Varajão</a:t>
            </a:r>
            <a:endParaRPr sz="1300">
              <a:solidFill>
                <a:srgbClr val="0C363D"/>
              </a:solidFill>
              <a:latin typeface="Corbel"/>
              <a:ea typeface="Corbel"/>
              <a:cs typeface="Corbel"/>
              <a:sym typeface="Corbel"/>
            </a:endParaRPr>
          </a:p>
        </p:txBody>
      </p:sp>
      <p:sp>
        <p:nvSpPr>
          <p:cNvPr id="68" name="Google Shape;68;p1"/>
          <p:cNvSpPr txBox="1"/>
          <p:nvPr>
            <p:ph idx="12" type="sldNum"/>
          </p:nvPr>
        </p:nvSpPr>
        <p:spPr>
          <a:xfrm>
            <a:off x="8595433"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69" name="Google Shape;69;p1"/>
          <p:cNvPicPr preferRelativeResize="0"/>
          <p:nvPr/>
        </p:nvPicPr>
        <p:blipFill rotWithShape="1">
          <a:blip r:embed="rId3">
            <a:alphaModFix/>
          </a:blip>
          <a:srcRect b="0" l="0" r="0" t="0"/>
          <a:stretch/>
        </p:blipFill>
        <p:spPr>
          <a:xfrm>
            <a:off x="0" y="-6"/>
            <a:ext cx="669300" cy="604368"/>
          </a:xfrm>
          <a:prstGeom prst="rect">
            <a:avLst/>
          </a:prstGeom>
          <a:noFill/>
          <a:ln>
            <a:noFill/>
          </a:ln>
        </p:spPr>
      </p:pic>
      <p:sp>
        <p:nvSpPr>
          <p:cNvPr id="70" name="Google Shape;70;p1"/>
          <p:cNvSpPr txBox="1"/>
          <p:nvPr/>
        </p:nvSpPr>
        <p:spPr>
          <a:xfrm>
            <a:off x="0" y="4868375"/>
            <a:ext cx="9390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71" name="Google Shape;71;p1" title="SLIDE_1.mp3">
            <a:hlinkClick r:id="rId4"/>
          </p:cNvPr>
          <p:cNvPicPr preferRelativeResize="0"/>
          <p:nvPr/>
        </p:nvPicPr>
        <p:blipFill>
          <a:blip r:embed="rId5">
            <a:alphaModFix/>
          </a:blip>
          <a:stretch>
            <a:fillRect/>
          </a:stretch>
        </p:blipFill>
        <p:spPr>
          <a:xfrm>
            <a:off x="8641175" y="428315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14"/>
          <p:cNvGrpSpPr/>
          <p:nvPr/>
        </p:nvGrpSpPr>
        <p:grpSpPr>
          <a:xfrm>
            <a:off x="-99" y="-47825"/>
            <a:ext cx="9144229" cy="5247718"/>
            <a:chOff x="1459800" y="-69715"/>
            <a:chExt cx="7772400" cy="7629715"/>
          </a:xfrm>
        </p:grpSpPr>
        <p:sp>
          <p:nvSpPr>
            <p:cNvPr id="346" name="Google Shape;346;p14"/>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p14"/>
            <p:cNvGrpSpPr/>
            <p:nvPr/>
          </p:nvGrpSpPr>
          <p:grpSpPr>
            <a:xfrm>
              <a:off x="1459800" y="-69715"/>
              <a:ext cx="7772400" cy="7629700"/>
              <a:chOff x="0" y="-88539"/>
              <a:chExt cx="7772400" cy="9689739"/>
            </a:xfrm>
          </p:grpSpPr>
          <p:sp>
            <p:nvSpPr>
              <p:cNvPr id="348" name="Google Shape;348;p14"/>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4"/>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4"/>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4"/>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14"/>
              <p:cNvGrpSpPr/>
              <p:nvPr/>
            </p:nvGrpSpPr>
            <p:grpSpPr>
              <a:xfrm rot="-5400000">
                <a:off x="-669724" y="2044609"/>
                <a:ext cx="9673482" cy="5407187"/>
                <a:chOff x="0" y="53341"/>
                <a:chExt cx="3447182" cy="1932795"/>
              </a:xfrm>
            </p:grpSpPr>
            <p:sp>
              <p:nvSpPr>
                <p:cNvPr id="353" name="Google Shape;353;p14"/>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4"/>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4"/>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4"/>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57" name="Google Shape;357;p14"/>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358" name="Google Shape;358;p14"/>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359" name="Google Shape;359;p14"/>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360" name="Google Shape;360;p14"/>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361" name="Google Shape;361;p14"/>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3</a:t>
            </a:r>
            <a:r>
              <a:rPr b="0" i="0" lang="pt-PT" sz="2400" u="none" cap="small" strike="noStrike">
                <a:solidFill>
                  <a:srgbClr val="002060"/>
                </a:solidFill>
                <a:latin typeface="Bookman Old Style"/>
                <a:ea typeface="Bookman Old Style"/>
                <a:cs typeface="Bookman Old Style"/>
                <a:sym typeface="Bookman Old Style"/>
              </a:rPr>
              <a:t>. </a:t>
            </a:r>
            <a:r>
              <a:rPr lang="pt-PT" sz="2400" cap="small">
                <a:solidFill>
                  <a:srgbClr val="002060"/>
                </a:solidFill>
                <a:latin typeface="Bookman Old Style"/>
                <a:ea typeface="Bookman Old Style"/>
                <a:cs typeface="Bookman Old Style"/>
                <a:sym typeface="Bookman Old Style"/>
              </a:rPr>
              <a:t>Time Management</a:t>
            </a:r>
            <a:endParaRPr b="0" i="0" sz="2400" u="none" cap="none" strike="noStrike">
              <a:solidFill>
                <a:srgbClr val="002060"/>
              </a:solidFill>
              <a:latin typeface="Arial"/>
              <a:ea typeface="Arial"/>
              <a:cs typeface="Arial"/>
              <a:sym typeface="Arial"/>
            </a:endParaRPr>
          </a:p>
        </p:txBody>
      </p:sp>
      <p:pic>
        <p:nvPicPr>
          <p:cNvPr id="362" name="Google Shape;362;p14"/>
          <p:cNvPicPr preferRelativeResize="0"/>
          <p:nvPr/>
        </p:nvPicPr>
        <p:blipFill>
          <a:blip r:embed="rId4">
            <a:alphaModFix/>
          </a:blip>
          <a:stretch>
            <a:fillRect/>
          </a:stretch>
        </p:blipFill>
        <p:spPr>
          <a:xfrm>
            <a:off x="1666875" y="1515325"/>
            <a:ext cx="5810250" cy="293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15"/>
          <p:cNvGrpSpPr/>
          <p:nvPr/>
        </p:nvGrpSpPr>
        <p:grpSpPr>
          <a:xfrm>
            <a:off x="0" y="-60451"/>
            <a:ext cx="9144229" cy="5247718"/>
            <a:chOff x="1459800" y="-69715"/>
            <a:chExt cx="7772400" cy="7629715"/>
          </a:xfrm>
        </p:grpSpPr>
        <p:sp>
          <p:nvSpPr>
            <p:cNvPr id="368" name="Google Shape;368;p15"/>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15"/>
            <p:cNvGrpSpPr/>
            <p:nvPr/>
          </p:nvGrpSpPr>
          <p:grpSpPr>
            <a:xfrm>
              <a:off x="1459800" y="-69715"/>
              <a:ext cx="7772400" cy="7629700"/>
              <a:chOff x="0" y="-88539"/>
              <a:chExt cx="7772400" cy="9689739"/>
            </a:xfrm>
          </p:grpSpPr>
          <p:sp>
            <p:nvSpPr>
              <p:cNvPr id="370" name="Google Shape;370;p15"/>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5"/>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5"/>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5"/>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15"/>
              <p:cNvGrpSpPr/>
              <p:nvPr/>
            </p:nvGrpSpPr>
            <p:grpSpPr>
              <a:xfrm rot="-5400000">
                <a:off x="-669724" y="2044609"/>
                <a:ext cx="9673482" cy="5407187"/>
                <a:chOff x="0" y="53341"/>
                <a:chExt cx="3447182" cy="1932795"/>
              </a:xfrm>
            </p:grpSpPr>
            <p:sp>
              <p:nvSpPr>
                <p:cNvPr id="375" name="Google Shape;375;p15"/>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5"/>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5"/>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5"/>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79" name="Google Shape;379;p15"/>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380" name="Google Shape;380;p15"/>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381" name="Google Shape;381;p15"/>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382" name="Google Shape;382;p15"/>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383" name="Google Shape;383;p15"/>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4</a:t>
            </a:r>
            <a:r>
              <a:rPr b="0" i="0" lang="pt-PT" sz="2400" u="none" cap="small" strike="noStrike">
                <a:solidFill>
                  <a:srgbClr val="002060"/>
                </a:solidFill>
                <a:latin typeface="Bookman Old Style"/>
                <a:ea typeface="Bookman Old Style"/>
                <a:cs typeface="Bookman Old Style"/>
                <a:sym typeface="Bookman Old Style"/>
              </a:rPr>
              <a:t>. Timelines</a:t>
            </a:r>
            <a:endParaRPr b="0" i="0" sz="2400" u="none" cap="none" strike="noStrike">
              <a:solidFill>
                <a:srgbClr val="002060"/>
              </a:solidFill>
              <a:latin typeface="Arial"/>
              <a:ea typeface="Arial"/>
              <a:cs typeface="Arial"/>
              <a:sym typeface="Arial"/>
            </a:endParaRPr>
          </a:p>
        </p:txBody>
      </p:sp>
      <p:pic>
        <p:nvPicPr>
          <p:cNvPr id="384" name="Google Shape;384;p15"/>
          <p:cNvPicPr preferRelativeResize="0"/>
          <p:nvPr/>
        </p:nvPicPr>
        <p:blipFill rotWithShape="1">
          <a:blip r:embed="rId4">
            <a:alphaModFix/>
          </a:blip>
          <a:srcRect b="0" l="0" r="0" t="0"/>
          <a:stretch/>
        </p:blipFill>
        <p:spPr>
          <a:xfrm>
            <a:off x="1136870" y="2063120"/>
            <a:ext cx="6870261" cy="2653418"/>
          </a:xfrm>
          <a:prstGeom prst="rect">
            <a:avLst/>
          </a:prstGeom>
          <a:noFill/>
          <a:ln>
            <a:noFill/>
          </a:ln>
        </p:spPr>
      </p:pic>
      <p:sp>
        <p:nvSpPr>
          <p:cNvPr id="385" name="Google Shape;385;p15"/>
          <p:cNvSpPr txBox="1"/>
          <p:nvPr>
            <p:ph idx="1" type="body"/>
          </p:nvPr>
        </p:nvSpPr>
        <p:spPr>
          <a:xfrm>
            <a:off x="664800" y="1202713"/>
            <a:ext cx="6893400" cy="7584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Font typeface="Bookman Old Style"/>
              <a:buChar char="●"/>
            </a:pPr>
            <a:r>
              <a:rPr b="1" lang="pt-PT" sz="1600">
                <a:latin typeface="Corbel"/>
                <a:ea typeface="Corbel"/>
                <a:cs typeface="Corbel"/>
                <a:sym typeface="Corbel"/>
              </a:rPr>
              <a:t>External Milestones:</a:t>
            </a:r>
            <a:r>
              <a:rPr lang="pt-PT" sz="1600">
                <a:latin typeface="Corbel"/>
                <a:ea typeface="Corbel"/>
                <a:cs typeface="Corbel"/>
                <a:sym typeface="Corbel"/>
              </a:rPr>
              <a:t> The project developed for the client;</a:t>
            </a:r>
            <a:endParaRPr sz="1600">
              <a:latin typeface="Corbel"/>
              <a:ea typeface="Corbel"/>
              <a:cs typeface="Corbel"/>
              <a:sym typeface="Corbel"/>
            </a:endParaRPr>
          </a:p>
          <a:p>
            <a:pPr indent="-323850" lvl="0" marL="457200" rtl="0" algn="l">
              <a:lnSpc>
                <a:spcPct val="115000"/>
              </a:lnSpc>
              <a:spcBef>
                <a:spcPts val="0"/>
              </a:spcBef>
              <a:spcAft>
                <a:spcPts val="0"/>
              </a:spcAft>
              <a:buSzPts val="1500"/>
              <a:buFont typeface="Bookman Old Style"/>
              <a:buChar char="●"/>
            </a:pPr>
            <a:r>
              <a:rPr b="1" lang="pt-PT" sz="1600">
                <a:latin typeface="Corbel"/>
                <a:ea typeface="Corbel"/>
                <a:cs typeface="Corbel"/>
                <a:sym typeface="Corbel"/>
              </a:rPr>
              <a:t>Internal Milestones:</a:t>
            </a:r>
            <a:r>
              <a:rPr lang="pt-PT" sz="1600">
                <a:latin typeface="Corbel"/>
                <a:ea typeface="Corbel"/>
                <a:cs typeface="Corbel"/>
                <a:sym typeface="Corbel"/>
              </a:rPr>
              <a:t> The deliverables related to the curricular unit.</a:t>
            </a:r>
            <a:endParaRPr sz="1600">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28"/>
          <p:cNvGrpSpPr/>
          <p:nvPr/>
        </p:nvGrpSpPr>
        <p:grpSpPr>
          <a:xfrm>
            <a:off x="-99" y="-47825"/>
            <a:ext cx="9144229" cy="5247718"/>
            <a:chOff x="1459800" y="-69715"/>
            <a:chExt cx="7772400" cy="7629715"/>
          </a:xfrm>
        </p:grpSpPr>
        <p:sp>
          <p:nvSpPr>
            <p:cNvPr id="391" name="Google Shape;391;p28"/>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28"/>
            <p:cNvGrpSpPr/>
            <p:nvPr/>
          </p:nvGrpSpPr>
          <p:grpSpPr>
            <a:xfrm>
              <a:off x="1459800" y="-69715"/>
              <a:ext cx="7772400" cy="7629700"/>
              <a:chOff x="0" y="-88539"/>
              <a:chExt cx="7772400" cy="9689739"/>
            </a:xfrm>
          </p:grpSpPr>
          <p:sp>
            <p:nvSpPr>
              <p:cNvPr id="393" name="Google Shape;393;p28"/>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8"/>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8"/>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8"/>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28"/>
              <p:cNvGrpSpPr/>
              <p:nvPr/>
            </p:nvGrpSpPr>
            <p:grpSpPr>
              <a:xfrm rot="-5400000">
                <a:off x="-669724" y="2044609"/>
                <a:ext cx="9673482" cy="5407187"/>
                <a:chOff x="0" y="53341"/>
                <a:chExt cx="3447182" cy="1932795"/>
              </a:xfrm>
            </p:grpSpPr>
            <p:sp>
              <p:nvSpPr>
                <p:cNvPr id="398" name="Google Shape;398;p28"/>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8"/>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8"/>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8"/>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402" name="Google Shape;402;p28"/>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403" name="Google Shape;403;p28"/>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404" name="Google Shape;404;p28"/>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405" name="Google Shape;405;p28"/>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406" name="Google Shape;406;p28"/>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5</a:t>
            </a:r>
            <a:r>
              <a:rPr b="0" i="0" lang="pt-PT" sz="2400" u="none" cap="small" strike="noStrike">
                <a:solidFill>
                  <a:srgbClr val="002060"/>
                </a:solidFill>
                <a:latin typeface="Bookman Old Style"/>
                <a:ea typeface="Bookman Old Style"/>
                <a:cs typeface="Bookman Old Style"/>
                <a:sym typeface="Bookman Old Style"/>
              </a:rPr>
              <a:t>. Project Costs</a:t>
            </a:r>
            <a:endParaRPr b="0" i="0" sz="2400" u="none" cap="none" strike="noStrike">
              <a:solidFill>
                <a:srgbClr val="002060"/>
              </a:solidFill>
              <a:latin typeface="Arial"/>
              <a:ea typeface="Arial"/>
              <a:cs typeface="Arial"/>
              <a:sym typeface="Arial"/>
            </a:endParaRPr>
          </a:p>
        </p:txBody>
      </p:sp>
      <p:pic>
        <p:nvPicPr>
          <p:cNvPr descr="Points scored" id="407" name="Google Shape;407;p28"/>
          <p:cNvPicPr preferRelativeResize="0"/>
          <p:nvPr/>
        </p:nvPicPr>
        <p:blipFill>
          <a:blip r:embed="rId4">
            <a:alphaModFix/>
          </a:blip>
          <a:stretch>
            <a:fillRect/>
          </a:stretch>
        </p:blipFill>
        <p:spPr>
          <a:xfrm>
            <a:off x="1876500" y="1401500"/>
            <a:ext cx="5305425" cy="3276600"/>
          </a:xfrm>
          <a:prstGeom prst="rect">
            <a:avLst/>
          </a:prstGeom>
          <a:noFill/>
          <a:ln>
            <a:noFill/>
          </a:ln>
        </p:spPr>
      </p:pic>
      <p:pic>
        <p:nvPicPr>
          <p:cNvPr id="408" name="Google Shape;408;p28" title="slide-12.mp3">
            <a:hlinkClick r:id="rId5"/>
          </p:cNvPr>
          <p:cNvPicPr preferRelativeResize="0"/>
          <p:nvPr/>
        </p:nvPicPr>
        <p:blipFill>
          <a:blip r:embed="rId6">
            <a:alphaModFix/>
          </a:blip>
          <a:stretch>
            <a:fillRect/>
          </a:stretch>
        </p:blipFill>
        <p:spPr>
          <a:xfrm>
            <a:off x="8641050" y="4336475"/>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pSp>
        <p:nvGrpSpPr>
          <p:cNvPr id="413" name="Google Shape;413;p29"/>
          <p:cNvGrpSpPr/>
          <p:nvPr/>
        </p:nvGrpSpPr>
        <p:grpSpPr>
          <a:xfrm>
            <a:off x="-99" y="-35125"/>
            <a:ext cx="9144229" cy="5247718"/>
            <a:chOff x="1459800" y="-69715"/>
            <a:chExt cx="7772400" cy="7629715"/>
          </a:xfrm>
        </p:grpSpPr>
        <p:sp>
          <p:nvSpPr>
            <p:cNvPr id="414" name="Google Shape;414;p29"/>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5" name="Google Shape;415;p29"/>
            <p:cNvGrpSpPr/>
            <p:nvPr/>
          </p:nvGrpSpPr>
          <p:grpSpPr>
            <a:xfrm>
              <a:off x="1459800" y="-69715"/>
              <a:ext cx="7772400" cy="7629700"/>
              <a:chOff x="0" y="-88539"/>
              <a:chExt cx="7772400" cy="9689739"/>
            </a:xfrm>
          </p:grpSpPr>
          <p:sp>
            <p:nvSpPr>
              <p:cNvPr id="416" name="Google Shape;416;p29"/>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9"/>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9"/>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9"/>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 name="Google Shape;420;p29"/>
              <p:cNvGrpSpPr/>
              <p:nvPr/>
            </p:nvGrpSpPr>
            <p:grpSpPr>
              <a:xfrm rot="-5400000">
                <a:off x="-669724" y="2044609"/>
                <a:ext cx="9673482" cy="5407187"/>
                <a:chOff x="0" y="53341"/>
                <a:chExt cx="3447182" cy="1932795"/>
              </a:xfrm>
            </p:grpSpPr>
            <p:sp>
              <p:nvSpPr>
                <p:cNvPr id="421" name="Google Shape;421;p29"/>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9"/>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9"/>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9"/>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425" name="Google Shape;425;p29"/>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426" name="Google Shape;426;p29"/>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427" name="Google Shape;427;p29"/>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428" name="Google Shape;428;p29"/>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429" name="Google Shape;429;p29"/>
          <p:cNvPicPr preferRelativeResize="0"/>
          <p:nvPr/>
        </p:nvPicPr>
        <p:blipFill rotWithShape="1">
          <a:blip r:embed="rId4">
            <a:alphaModFix/>
          </a:blip>
          <a:srcRect b="0" l="0" r="0" t="0"/>
          <a:stretch/>
        </p:blipFill>
        <p:spPr>
          <a:xfrm>
            <a:off x="1528188" y="1646000"/>
            <a:ext cx="6087625" cy="2797775"/>
          </a:xfrm>
          <a:prstGeom prst="rect">
            <a:avLst/>
          </a:prstGeom>
          <a:noFill/>
          <a:ln>
            <a:noFill/>
          </a:ln>
        </p:spPr>
      </p:pic>
      <p:sp>
        <p:nvSpPr>
          <p:cNvPr id="430" name="Google Shape;430;p29"/>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6</a:t>
            </a:r>
            <a:r>
              <a:rPr b="0" i="0" lang="pt-PT" sz="2400" u="none" cap="small" strike="noStrike">
                <a:solidFill>
                  <a:srgbClr val="002060"/>
                </a:solidFill>
                <a:latin typeface="Bookman Old Style"/>
                <a:ea typeface="Bookman Old Style"/>
                <a:cs typeface="Bookman Old Style"/>
                <a:sym typeface="Bookman Old Style"/>
              </a:rPr>
              <a:t>. Human Resources</a:t>
            </a:r>
            <a:endParaRPr b="0" i="0" sz="2400" u="none" cap="none" strike="noStrike">
              <a:solidFill>
                <a:srgbClr val="002060"/>
              </a:solidFill>
              <a:latin typeface="Arial"/>
              <a:ea typeface="Arial"/>
              <a:cs typeface="Arial"/>
              <a:sym typeface="Arial"/>
            </a:endParaRPr>
          </a:p>
        </p:txBody>
      </p:sp>
      <p:sp>
        <p:nvSpPr>
          <p:cNvPr id="431" name="Google Shape;431;p29"/>
          <p:cNvSpPr txBox="1"/>
          <p:nvPr>
            <p:ph idx="1" type="body"/>
          </p:nvPr>
        </p:nvSpPr>
        <p:spPr>
          <a:xfrm>
            <a:off x="657925" y="1443513"/>
            <a:ext cx="6893400" cy="758400"/>
          </a:xfrm>
          <a:prstGeom prst="rect">
            <a:avLst/>
          </a:prstGeom>
          <a:noFill/>
          <a:ln>
            <a:noFill/>
          </a:ln>
        </p:spPr>
        <p:txBody>
          <a:bodyPr anchorCtr="0" anchor="ctr" bIns="91425" lIns="91425" spcFirstLastPara="1" rIns="91425" wrap="square" tIns="91425">
            <a:noAutofit/>
          </a:bodyPr>
          <a:lstStyle/>
          <a:p>
            <a:pPr indent="-342900" lvl="0" marL="476250" rtl="0" algn="l">
              <a:lnSpc>
                <a:spcPct val="115000"/>
              </a:lnSpc>
              <a:spcBef>
                <a:spcPts val="0"/>
              </a:spcBef>
              <a:spcAft>
                <a:spcPts val="0"/>
              </a:spcAft>
              <a:buSzPts val="1500"/>
              <a:buFont typeface="Arial"/>
              <a:buAutoNum type="alphaUcPeriod"/>
            </a:pPr>
            <a:r>
              <a:rPr lang="pt-PT" sz="1600">
                <a:latin typeface="Corbel"/>
                <a:ea typeface="Corbel"/>
                <a:cs typeface="Corbel"/>
                <a:sym typeface="Corbel"/>
              </a:rPr>
              <a:t>Basic Rules</a:t>
            </a:r>
            <a:endParaRPr/>
          </a:p>
          <a:p>
            <a:pPr indent="-342900" lvl="0" marL="476250" rtl="0" algn="l">
              <a:lnSpc>
                <a:spcPct val="115000"/>
              </a:lnSpc>
              <a:spcBef>
                <a:spcPts val="0"/>
              </a:spcBef>
              <a:spcAft>
                <a:spcPts val="0"/>
              </a:spcAft>
              <a:buSzPts val="1500"/>
              <a:buFont typeface="Arial"/>
              <a:buAutoNum type="alphaUcPeriod"/>
            </a:pPr>
            <a:r>
              <a:rPr lang="pt-PT" sz="1600">
                <a:latin typeface="Corbel"/>
                <a:ea typeface="Corbel"/>
                <a:cs typeface="Corbel"/>
                <a:sym typeface="Corbel"/>
              </a:rPr>
              <a:t>Organization Chart</a:t>
            </a:r>
            <a:endParaRPr sz="1600">
              <a:latin typeface="Corbel"/>
              <a:ea typeface="Corbel"/>
              <a:cs typeface="Corbel"/>
              <a:sym typeface="Corbel"/>
            </a:endParaRPr>
          </a:p>
          <a:p>
            <a:pPr indent="-342900" lvl="0" marL="476250" rtl="0" algn="l">
              <a:lnSpc>
                <a:spcPct val="115000"/>
              </a:lnSpc>
              <a:spcBef>
                <a:spcPts val="0"/>
              </a:spcBef>
              <a:spcAft>
                <a:spcPts val="0"/>
              </a:spcAft>
              <a:buSzPts val="1500"/>
              <a:buFont typeface="Arial"/>
              <a:buAutoNum type="alphaUcPeriod"/>
            </a:pPr>
            <a:r>
              <a:rPr lang="pt-PT" sz="1600">
                <a:latin typeface="Corbel"/>
                <a:ea typeface="Corbel"/>
                <a:cs typeface="Corbel"/>
                <a:sym typeface="Corbel"/>
              </a:rPr>
              <a:t>RAM Matrix</a:t>
            </a:r>
            <a:endParaRPr sz="1600">
              <a:latin typeface="Corbel"/>
              <a:ea typeface="Corbel"/>
              <a:cs typeface="Corbel"/>
              <a:sym typeface="Corbel"/>
            </a:endParaRPr>
          </a:p>
        </p:txBody>
      </p:sp>
      <p:pic>
        <p:nvPicPr>
          <p:cNvPr id="432" name="Google Shape;432;p29" title="slide-13.mp3">
            <a:hlinkClick r:id="rId5"/>
          </p:cNvPr>
          <p:cNvPicPr preferRelativeResize="0"/>
          <p:nvPr/>
        </p:nvPicPr>
        <p:blipFill>
          <a:blip r:embed="rId6">
            <a:alphaModFix/>
          </a:blip>
          <a:stretch>
            <a:fillRect/>
          </a:stretch>
        </p:blipFill>
        <p:spPr>
          <a:xfrm>
            <a:off x="8641050" y="4253575"/>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30"/>
          <p:cNvGrpSpPr/>
          <p:nvPr/>
        </p:nvGrpSpPr>
        <p:grpSpPr>
          <a:xfrm>
            <a:off x="-99" y="-47825"/>
            <a:ext cx="9144229" cy="5247718"/>
            <a:chOff x="1459800" y="-69715"/>
            <a:chExt cx="7772400" cy="7629715"/>
          </a:xfrm>
        </p:grpSpPr>
        <p:sp>
          <p:nvSpPr>
            <p:cNvPr id="438" name="Google Shape;438;p30"/>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9" name="Google Shape;439;p30"/>
            <p:cNvGrpSpPr/>
            <p:nvPr/>
          </p:nvGrpSpPr>
          <p:grpSpPr>
            <a:xfrm>
              <a:off x="1459800" y="-69715"/>
              <a:ext cx="7772400" cy="7629700"/>
              <a:chOff x="0" y="-88539"/>
              <a:chExt cx="7772400" cy="9689739"/>
            </a:xfrm>
          </p:grpSpPr>
          <p:sp>
            <p:nvSpPr>
              <p:cNvPr id="440" name="Google Shape;440;p30"/>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0"/>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0"/>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0"/>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4" name="Google Shape;444;p30"/>
              <p:cNvGrpSpPr/>
              <p:nvPr/>
            </p:nvGrpSpPr>
            <p:grpSpPr>
              <a:xfrm rot="-5400000">
                <a:off x="-669724" y="2044609"/>
                <a:ext cx="9673482" cy="5407187"/>
                <a:chOff x="0" y="53341"/>
                <a:chExt cx="3447182" cy="1932795"/>
              </a:xfrm>
            </p:grpSpPr>
            <p:sp>
              <p:nvSpPr>
                <p:cNvPr id="445" name="Google Shape;445;p30"/>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0"/>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0"/>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0"/>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449" name="Google Shape;449;p30"/>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450" name="Google Shape;450;p30"/>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451" name="Google Shape;451;p30"/>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452" name="Google Shape;452;p30"/>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453" name="Google Shape;453;p30"/>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7</a:t>
            </a:r>
            <a:r>
              <a:rPr b="0" i="0" lang="pt-PT" sz="2400" u="none" cap="small" strike="noStrike">
                <a:solidFill>
                  <a:srgbClr val="002060"/>
                </a:solidFill>
                <a:latin typeface="Bookman Old Style"/>
                <a:ea typeface="Bookman Old Style"/>
                <a:cs typeface="Bookman Old Style"/>
                <a:sym typeface="Bookman Old Style"/>
              </a:rPr>
              <a:t>. Quality</a:t>
            </a:r>
            <a:endParaRPr b="0" i="0" sz="2400" u="none" cap="none" strike="noStrike">
              <a:solidFill>
                <a:srgbClr val="002060"/>
              </a:solidFill>
              <a:latin typeface="Arial"/>
              <a:ea typeface="Arial"/>
              <a:cs typeface="Arial"/>
              <a:sym typeface="Arial"/>
            </a:endParaRPr>
          </a:p>
        </p:txBody>
      </p:sp>
      <p:pic>
        <p:nvPicPr>
          <p:cNvPr descr="Uma imagem com texto, Tipo de letra, Gráficos, logótipo&#10;&#10;Descrição gerada automaticamente" id="454" name="Google Shape;454;p30"/>
          <p:cNvPicPr preferRelativeResize="0"/>
          <p:nvPr/>
        </p:nvPicPr>
        <p:blipFill rotWithShape="1">
          <a:blip r:embed="rId4">
            <a:alphaModFix/>
          </a:blip>
          <a:srcRect b="0" l="0" r="0" t="0"/>
          <a:stretch/>
        </p:blipFill>
        <p:spPr>
          <a:xfrm>
            <a:off x="2888409" y="1157479"/>
            <a:ext cx="3367183" cy="3367183"/>
          </a:xfrm>
          <a:prstGeom prst="rect">
            <a:avLst/>
          </a:prstGeom>
          <a:noFill/>
          <a:ln>
            <a:noFill/>
          </a:ln>
        </p:spPr>
      </p:pic>
      <p:pic>
        <p:nvPicPr>
          <p:cNvPr id="455" name="Google Shape;455;p30" title="slide-14.mp3">
            <a:hlinkClick r:id="rId5"/>
          </p:cNvPr>
          <p:cNvPicPr preferRelativeResize="0"/>
          <p:nvPr/>
        </p:nvPicPr>
        <p:blipFill>
          <a:blip r:embed="rId6">
            <a:alphaModFix/>
          </a:blip>
          <a:stretch>
            <a:fillRect/>
          </a:stretch>
        </p:blipFill>
        <p:spPr>
          <a:xfrm>
            <a:off x="8595300" y="433647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31"/>
          <p:cNvGrpSpPr/>
          <p:nvPr/>
        </p:nvGrpSpPr>
        <p:grpSpPr>
          <a:xfrm>
            <a:off x="-229" y="-60451"/>
            <a:ext cx="9144229" cy="5247718"/>
            <a:chOff x="1459800" y="-69715"/>
            <a:chExt cx="7772400" cy="7629715"/>
          </a:xfrm>
        </p:grpSpPr>
        <p:sp>
          <p:nvSpPr>
            <p:cNvPr id="461" name="Google Shape;461;p31"/>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2" name="Google Shape;462;p31"/>
            <p:cNvGrpSpPr/>
            <p:nvPr/>
          </p:nvGrpSpPr>
          <p:grpSpPr>
            <a:xfrm>
              <a:off x="1459800" y="-69715"/>
              <a:ext cx="7772400" cy="7629700"/>
              <a:chOff x="0" y="-88539"/>
              <a:chExt cx="7772400" cy="9689739"/>
            </a:xfrm>
          </p:grpSpPr>
          <p:sp>
            <p:nvSpPr>
              <p:cNvPr id="463" name="Google Shape;463;p31"/>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1"/>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1"/>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1"/>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7" name="Google Shape;467;p31"/>
              <p:cNvGrpSpPr/>
              <p:nvPr/>
            </p:nvGrpSpPr>
            <p:grpSpPr>
              <a:xfrm rot="-5400000">
                <a:off x="-669724" y="2044609"/>
                <a:ext cx="9673482" cy="5407187"/>
                <a:chOff x="0" y="53341"/>
                <a:chExt cx="3447182" cy="1932795"/>
              </a:xfrm>
            </p:grpSpPr>
            <p:sp>
              <p:nvSpPr>
                <p:cNvPr id="468" name="Google Shape;468;p31"/>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1"/>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1"/>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1"/>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472" name="Google Shape;472;p31"/>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473" name="Google Shape;473;p31"/>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474" name="Google Shape;474;p31"/>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475" name="Google Shape;475;p31"/>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476" name="Google Shape;476;p31"/>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8</a:t>
            </a:r>
            <a:r>
              <a:rPr b="0" i="0" lang="pt-PT" sz="2400" u="none" cap="small" strike="noStrike">
                <a:solidFill>
                  <a:srgbClr val="002060"/>
                </a:solidFill>
                <a:latin typeface="Bookman Old Style"/>
                <a:ea typeface="Bookman Old Style"/>
                <a:cs typeface="Bookman Old Style"/>
                <a:sym typeface="Bookman Old Style"/>
              </a:rPr>
              <a:t>. Communication Plan</a:t>
            </a:r>
            <a:endParaRPr b="0" i="0" sz="2400" u="none" cap="none" strike="noStrike">
              <a:solidFill>
                <a:srgbClr val="002060"/>
              </a:solidFill>
              <a:latin typeface="Arial"/>
              <a:ea typeface="Arial"/>
              <a:cs typeface="Arial"/>
              <a:sym typeface="Arial"/>
            </a:endParaRPr>
          </a:p>
        </p:txBody>
      </p:sp>
      <p:grpSp>
        <p:nvGrpSpPr>
          <p:cNvPr id="477" name="Google Shape;477;p31"/>
          <p:cNvGrpSpPr/>
          <p:nvPr/>
        </p:nvGrpSpPr>
        <p:grpSpPr>
          <a:xfrm>
            <a:off x="2505428" y="1488359"/>
            <a:ext cx="4133145" cy="3118624"/>
            <a:chOff x="796163" y="336"/>
            <a:chExt cx="4207246" cy="3432055"/>
          </a:xfrm>
        </p:grpSpPr>
        <p:sp>
          <p:nvSpPr>
            <p:cNvPr id="478" name="Google Shape;478;p31"/>
            <p:cNvSpPr/>
            <p:nvPr/>
          </p:nvSpPr>
          <p:spPr>
            <a:xfrm rot="10800000">
              <a:off x="1146693" y="336"/>
              <a:ext cx="3856716" cy="701060"/>
            </a:xfrm>
            <a:prstGeom prst="homePlate">
              <a:avLst>
                <a:gd fmla="val 50000" name="adj"/>
              </a:avLst>
            </a:prstGeom>
            <a:solidFill>
              <a:srgbClr val="A7291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1"/>
            <p:cNvSpPr txBox="1"/>
            <p:nvPr/>
          </p:nvSpPr>
          <p:spPr>
            <a:xfrm>
              <a:off x="1321958" y="336"/>
              <a:ext cx="3681451" cy="701060"/>
            </a:xfrm>
            <a:prstGeom prst="rect">
              <a:avLst/>
            </a:prstGeom>
            <a:noFill/>
            <a:ln>
              <a:noFill/>
            </a:ln>
          </p:spPr>
          <p:txBody>
            <a:bodyPr anchorCtr="0" anchor="ctr" bIns="60950" lIns="309125" spcFirstLastPara="1" rIns="113775"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pt-PT" sz="1600" u="none" cap="none" strike="noStrike">
                  <a:solidFill>
                    <a:schemeClr val="lt1"/>
                  </a:solidFill>
                  <a:latin typeface="Corbel"/>
                  <a:ea typeface="Corbel"/>
                  <a:cs typeface="Corbel"/>
                  <a:sym typeface="Corbel"/>
                </a:rPr>
                <a:t>WhatsAPP</a:t>
              </a:r>
              <a:endParaRPr b="1" i="0" sz="1600" u="none" cap="none" strike="noStrike">
                <a:solidFill>
                  <a:schemeClr val="lt1"/>
                </a:solidFill>
                <a:latin typeface="Corbel"/>
                <a:ea typeface="Corbel"/>
                <a:cs typeface="Corbel"/>
                <a:sym typeface="Corbel"/>
              </a:endParaRPr>
            </a:p>
          </p:txBody>
        </p:sp>
        <p:sp>
          <p:nvSpPr>
            <p:cNvPr id="480" name="Google Shape;480;p31"/>
            <p:cNvSpPr/>
            <p:nvPr/>
          </p:nvSpPr>
          <p:spPr>
            <a:xfrm>
              <a:off x="796163" y="336"/>
              <a:ext cx="701060" cy="701060"/>
            </a:xfrm>
            <a:prstGeom prst="ellipse">
              <a:avLst/>
            </a:prstGeom>
            <a:solidFill>
              <a:srgbClr val="FCE5C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1"/>
            <p:cNvSpPr/>
            <p:nvPr/>
          </p:nvSpPr>
          <p:spPr>
            <a:xfrm rot="10800000">
              <a:off x="1146693" y="910667"/>
              <a:ext cx="3856716" cy="701060"/>
            </a:xfrm>
            <a:prstGeom prst="homePlate">
              <a:avLst>
                <a:gd fmla="val 50000" name="adj"/>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1"/>
            <p:cNvSpPr txBox="1"/>
            <p:nvPr/>
          </p:nvSpPr>
          <p:spPr>
            <a:xfrm>
              <a:off x="1321958" y="910667"/>
              <a:ext cx="3681451" cy="701060"/>
            </a:xfrm>
            <a:prstGeom prst="rect">
              <a:avLst/>
            </a:prstGeom>
            <a:noFill/>
            <a:ln>
              <a:noFill/>
            </a:ln>
          </p:spPr>
          <p:txBody>
            <a:bodyPr anchorCtr="0" anchor="ctr" bIns="60950" lIns="309125" spcFirstLastPara="1" rIns="113775"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pt-PT" sz="1600" u="none" cap="none" strike="noStrike">
                  <a:solidFill>
                    <a:schemeClr val="lt1"/>
                  </a:solidFill>
                  <a:latin typeface="Corbel"/>
                  <a:ea typeface="Corbel"/>
                  <a:cs typeface="Corbel"/>
                  <a:sym typeface="Corbel"/>
                </a:rPr>
                <a:t>Discord</a:t>
              </a:r>
              <a:endParaRPr b="1" i="0" sz="1400" u="none" cap="none" strike="noStrike">
                <a:solidFill>
                  <a:srgbClr val="000000"/>
                </a:solidFill>
                <a:latin typeface="Arial"/>
                <a:ea typeface="Arial"/>
                <a:cs typeface="Arial"/>
                <a:sym typeface="Arial"/>
              </a:endParaRPr>
            </a:p>
          </p:txBody>
        </p:sp>
        <p:sp>
          <p:nvSpPr>
            <p:cNvPr id="483" name="Google Shape;483;p31"/>
            <p:cNvSpPr/>
            <p:nvPr/>
          </p:nvSpPr>
          <p:spPr>
            <a:xfrm>
              <a:off x="796163" y="910667"/>
              <a:ext cx="701060" cy="701060"/>
            </a:xfrm>
            <a:prstGeom prst="ellipse">
              <a:avLst/>
            </a:prstGeom>
            <a:solidFill>
              <a:srgbClr val="FCE5C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1"/>
            <p:cNvSpPr/>
            <p:nvPr/>
          </p:nvSpPr>
          <p:spPr>
            <a:xfrm rot="10800000">
              <a:off x="1146693" y="1820999"/>
              <a:ext cx="3856716" cy="701060"/>
            </a:xfrm>
            <a:prstGeom prst="homePlate">
              <a:avLst>
                <a:gd fmla="val 50000" name="adj"/>
              </a:avLst>
            </a:prstGeom>
            <a:solidFill>
              <a:srgbClr val="A7291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1"/>
            <p:cNvSpPr txBox="1"/>
            <p:nvPr/>
          </p:nvSpPr>
          <p:spPr>
            <a:xfrm>
              <a:off x="1321958" y="1820999"/>
              <a:ext cx="3681451" cy="701060"/>
            </a:xfrm>
            <a:prstGeom prst="rect">
              <a:avLst/>
            </a:prstGeom>
            <a:noFill/>
            <a:ln>
              <a:noFill/>
            </a:ln>
          </p:spPr>
          <p:txBody>
            <a:bodyPr anchorCtr="0" anchor="ctr" bIns="60950" lIns="309125" spcFirstLastPara="1" rIns="113775"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pt-PT" sz="1600" u="none" cap="none" strike="noStrike">
                  <a:solidFill>
                    <a:schemeClr val="lt1"/>
                  </a:solidFill>
                  <a:latin typeface="Corbel"/>
                  <a:ea typeface="Corbel"/>
                  <a:cs typeface="Corbel"/>
                  <a:sym typeface="Corbel"/>
                </a:rPr>
                <a:t>Zoom</a:t>
              </a:r>
              <a:endParaRPr b="1" i="0" sz="1600" u="none" cap="none" strike="noStrike">
                <a:solidFill>
                  <a:schemeClr val="lt1"/>
                </a:solidFill>
                <a:latin typeface="Corbel"/>
                <a:ea typeface="Corbel"/>
                <a:cs typeface="Corbel"/>
                <a:sym typeface="Corbel"/>
              </a:endParaRPr>
            </a:p>
          </p:txBody>
        </p:sp>
        <p:sp>
          <p:nvSpPr>
            <p:cNvPr id="486" name="Google Shape;486;p31"/>
            <p:cNvSpPr/>
            <p:nvPr/>
          </p:nvSpPr>
          <p:spPr>
            <a:xfrm>
              <a:off x="796163" y="1820999"/>
              <a:ext cx="701060" cy="701060"/>
            </a:xfrm>
            <a:prstGeom prst="ellipse">
              <a:avLst/>
            </a:prstGeom>
            <a:solidFill>
              <a:srgbClr val="FCE5C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1"/>
            <p:cNvSpPr/>
            <p:nvPr/>
          </p:nvSpPr>
          <p:spPr>
            <a:xfrm rot="10800000">
              <a:off x="1146693" y="2731331"/>
              <a:ext cx="3856716" cy="701060"/>
            </a:xfrm>
            <a:prstGeom prst="homePlate">
              <a:avLst>
                <a:gd fmla="val 50000" name="adj"/>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1"/>
            <p:cNvSpPr txBox="1"/>
            <p:nvPr/>
          </p:nvSpPr>
          <p:spPr>
            <a:xfrm>
              <a:off x="1321958" y="2731331"/>
              <a:ext cx="3681451" cy="701060"/>
            </a:xfrm>
            <a:prstGeom prst="rect">
              <a:avLst/>
            </a:prstGeom>
            <a:noFill/>
            <a:ln>
              <a:noFill/>
            </a:ln>
          </p:spPr>
          <p:txBody>
            <a:bodyPr anchorCtr="0" anchor="ctr" bIns="60950" lIns="309125" spcFirstLastPara="1" rIns="113775"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pt-PT" sz="1600" u="none" cap="none" strike="noStrike">
                  <a:solidFill>
                    <a:schemeClr val="lt1"/>
                  </a:solidFill>
                  <a:latin typeface="Corbel"/>
                  <a:ea typeface="Corbel"/>
                  <a:cs typeface="Corbel"/>
                  <a:sym typeface="Corbel"/>
                </a:rPr>
                <a:t>Google Drive</a:t>
              </a:r>
              <a:endParaRPr b="1" i="0" sz="1600" u="none" cap="none" strike="noStrike">
                <a:solidFill>
                  <a:schemeClr val="lt1"/>
                </a:solidFill>
                <a:latin typeface="Corbel"/>
                <a:ea typeface="Corbel"/>
                <a:cs typeface="Corbel"/>
                <a:sym typeface="Corbel"/>
              </a:endParaRPr>
            </a:p>
          </p:txBody>
        </p:sp>
        <p:sp>
          <p:nvSpPr>
            <p:cNvPr id="489" name="Google Shape;489;p31"/>
            <p:cNvSpPr/>
            <p:nvPr/>
          </p:nvSpPr>
          <p:spPr>
            <a:xfrm>
              <a:off x="796163" y="2731331"/>
              <a:ext cx="701060" cy="701060"/>
            </a:xfrm>
            <a:prstGeom prst="ellipse">
              <a:avLst/>
            </a:prstGeom>
            <a:solidFill>
              <a:srgbClr val="FCE5C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Uma imagem com logótipo, círculo, verde, Gráficos&#10;&#10;Descrição gerada automaticamente" id="490" name="Google Shape;490;p31"/>
          <p:cNvPicPr preferRelativeResize="0"/>
          <p:nvPr/>
        </p:nvPicPr>
        <p:blipFill rotWithShape="1">
          <a:blip r:embed="rId4">
            <a:alphaModFix/>
          </a:blip>
          <a:srcRect b="0" l="0" r="0" t="0"/>
          <a:stretch/>
        </p:blipFill>
        <p:spPr>
          <a:xfrm>
            <a:off x="2513397" y="1463077"/>
            <a:ext cx="687600" cy="687600"/>
          </a:xfrm>
          <a:prstGeom prst="flowChartConnector">
            <a:avLst/>
          </a:prstGeom>
          <a:noFill/>
          <a:ln>
            <a:noFill/>
          </a:ln>
        </p:spPr>
      </p:pic>
      <p:pic>
        <p:nvPicPr>
          <p:cNvPr descr="Uma imagem com desenho, clipart, Gráficos&#10;&#10;Descrição gerada automaticamente" id="491" name="Google Shape;491;p31"/>
          <p:cNvPicPr preferRelativeResize="0"/>
          <p:nvPr/>
        </p:nvPicPr>
        <p:blipFill rotWithShape="1">
          <a:blip r:embed="rId5">
            <a:alphaModFix/>
          </a:blip>
          <a:srcRect b="0" l="0" r="0" t="0"/>
          <a:stretch/>
        </p:blipFill>
        <p:spPr>
          <a:xfrm>
            <a:off x="2543622" y="2305002"/>
            <a:ext cx="687600" cy="687600"/>
          </a:xfrm>
          <a:prstGeom prst="flowChartConnector">
            <a:avLst/>
          </a:prstGeom>
          <a:noFill/>
          <a:ln>
            <a:noFill/>
          </a:ln>
        </p:spPr>
      </p:pic>
      <p:pic>
        <p:nvPicPr>
          <p:cNvPr descr="Uma imagem com logótipo, Tipo de letra, Gráficos, símbolo&#10;&#10;Descrição gerada automaticamente" id="492" name="Google Shape;492;p31"/>
          <p:cNvPicPr preferRelativeResize="0"/>
          <p:nvPr/>
        </p:nvPicPr>
        <p:blipFill rotWithShape="1">
          <a:blip r:embed="rId6">
            <a:alphaModFix/>
          </a:blip>
          <a:srcRect b="0" l="0" r="0" t="0"/>
          <a:stretch/>
        </p:blipFill>
        <p:spPr>
          <a:xfrm>
            <a:off x="2513397" y="3099623"/>
            <a:ext cx="687600" cy="687600"/>
          </a:xfrm>
          <a:prstGeom prst="flowChartConnector">
            <a:avLst/>
          </a:prstGeom>
          <a:noFill/>
          <a:ln>
            <a:noFill/>
          </a:ln>
        </p:spPr>
      </p:pic>
      <p:pic>
        <p:nvPicPr>
          <p:cNvPr descr="Uma imagem com Saturação de cores, design&#10;&#10;Descrição gerada automaticamente" id="493" name="Google Shape;493;p31"/>
          <p:cNvPicPr preferRelativeResize="0"/>
          <p:nvPr/>
        </p:nvPicPr>
        <p:blipFill rotWithShape="1">
          <a:blip r:embed="rId7">
            <a:alphaModFix/>
          </a:blip>
          <a:srcRect b="0" l="0" r="0" t="0"/>
          <a:stretch/>
        </p:blipFill>
        <p:spPr>
          <a:xfrm>
            <a:off x="2512765" y="3944665"/>
            <a:ext cx="687600" cy="687600"/>
          </a:xfrm>
          <a:prstGeom prst="flowChartConnector">
            <a:avLst/>
          </a:prstGeom>
          <a:noFill/>
          <a:ln>
            <a:noFill/>
          </a:ln>
        </p:spPr>
      </p:pic>
      <p:pic>
        <p:nvPicPr>
          <p:cNvPr id="494" name="Google Shape;494;p31" title="slide-15.mp3">
            <a:hlinkClick r:id="rId8"/>
          </p:cNvPr>
          <p:cNvPicPr preferRelativeResize="0"/>
          <p:nvPr/>
        </p:nvPicPr>
        <p:blipFill>
          <a:blip r:embed="rId9">
            <a:alphaModFix/>
          </a:blip>
          <a:stretch>
            <a:fillRect/>
          </a:stretch>
        </p:blipFill>
        <p:spPr>
          <a:xfrm>
            <a:off x="8641050" y="4336475"/>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p32"/>
          <p:cNvGrpSpPr/>
          <p:nvPr/>
        </p:nvGrpSpPr>
        <p:grpSpPr>
          <a:xfrm>
            <a:off x="-99" y="-47825"/>
            <a:ext cx="9144229" cy="5247718"/>
            <a:chOff x="1459800" y="-69715"/>
            <a:chExt cx="7772400" cy="7629715"/>
          </a:xfrm>
        </p:grpSpPr>
        <p:sp>
          <p:nvSpPr>
            <p:cNvPr id="500" name="Google Shape;500;p32"/>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1" name="Google Shape;501;p32"/>
            <p:cNvGrpSpPr/>
            <p:nvPr/>
          </p:nvGrpSpPr>
          <p:grpSpPr>
            <a:xfrm>
              <a:off x="1459800" y="-69715"/>
              <a:ext cx="7772400" cy="7629700"/>
              <a:chOff x="0" y="-88539"/>
              <a:chExt cx="7772400" cy="9689739"/>
            </a:xfrm>
          </p:grpSpPr>
          <p:sp>
            <p:nvSpPr>
              <p:cNvPr id="502" name="Google Shape;502;p32"/>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2"/>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2"/>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2"/>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32"/>
              <p:cNvGrpSpPr/>
              <p:nvPr/>
            </p:nvGrpSpPr>
            <p:grpSpPr>
              <a:xfrm rot="-5400000">
                <a:off x="-669724" y="2044609"/>
                <a:ext cx="9673482" cy="5407187"/>
                <a:chOff x="0" y="53341"/>
                <a:chExt cx="3447182" cy="1932795"/>
              </a:xfrm>
            </p:grpSpPr>
            <p:sp>
              <p:nvSpPr>
                <p:cNvPr id="507" name="Google Shape;507;p32"/>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2"/>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2"/>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2"/>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511" name="Google Shape;511;p32"/>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512" name="Google Shape;512;p32"/>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513" name="Google Shape;513;p32"/>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514" name="Google Shape;514;p32"/>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515" name="Google Shape;515;p32"/>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9</a:t>
            </a:r>
            <a:r>
              <a:rPr b="0" i="0" lang="pt-PT" sz="2400" u="none" cap="small" strike="noStrike">
                <a:solidFill>
                  <a:srgbClr val="002060"/>
                </a:solidFill>
                <a:latin typeface="Bookman Old Style"/>
                <a:ea typeface="Bookman Old Style"/>
                <a:cs typeface="Bookman Old Style"/>
                <a:sym typeface="Bookman Old Style"/>
              </a:rPr>
              <a:t>. Risk</a:t>
            </a:r>
            <a:endParaRPr b="0" i="0" sz="2400" u="none" cap="none" strike="noStrike">
              <a:solidFill>
                <a:srgbClr val="002060"/>
              </a:solidFill>
              <a:latin typeface="Arial"/>
              <a:ea typeface="Arial"/>
              <a:cs typeface="Arial"/>
              <a:sym typeface="Arial"/>
            </a:endParaRPr>
          </a:p>
        </p:txBody>
      </p:sp>
      <p:graphicFrame>
        <p:nvGraphicFramePr>
          <p:cNvPr id="516" name="Google Shape;516;p32"/>
          <p:cNvGraphicFramePr/>
          <p:nvPr/>
        </p:nvGraphicFramePr>
        <p:xfrm>
          <a:off x="1242525" y="1801125"/>
          <a:ext cx="3000000" cy="3000000"/>
        </p:xfrm>
        <a:graphic>
          <a:graphicData uri="http://schemas.openxmlformats.org/drawingml/2006/table">
            <a:tbl>
              <a:tblPr bandRow="1" firstRow="1">
                <a:noFill/>
                <a:tableStyleId>{52BA6F83-F088-4871-8D19-174FA6151A6C}</a:tableStyleId>
              </a:tblPr>
              <a:tblGrid>
                <a:gridCol w="1664750"/>
                <a:gridCol w="1664750"/>
                <a:gridCol w="1664750"/>
                <a:gridCol w="1664750"/>
              </a:tblGrid>
              <a:tr h="770625">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Risk List</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0C363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Time Perspective</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0C363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Work-Package Perspective</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0C363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PT" sz="1400" u="none" cap="none" strike="noStrike">
                          <a:solidFill>
                            <a:srgbClr val="F8E8D6"/>
                          </a:solidFill>
                          <a:latin typeface="Corbel"/>
                          <a:ea typeface="Corbel"/>
                          <a:cs typeface="Corbel"/>
                          <a:sym typeface="Corbel"/>
                        </a:rPr>
                        <a:t>Quality Assessment</a:t>
                      </a:r>
                      <a:endParaRPr sz="1400" u="none" cap="none" strike="noStrike">
                        <a:solidFill>
                          <a:srgbClr val="F8E8D6"/>
                        </a:solidFill>
                        <a:latin typeface="Corbel"/>
                        <a:ea typeface="Corbel"/>
                        <a:cs typeface="Corbel"/>
                        <a:sym typeface="Corbel"/>
                      </a:endParaRPr>
                    </a:p>
                  </a:txBody>
                  <a:tcPr marT="45725" marB="45725" marR="91450" marL="91450" anchor="ctr">
                    <a:solidFill>
                      <a:srgbClr val="0C363D"/>
                    </a:solidFill>
                  </a:tcPr>
                </a:tc>
              </a:tr>
              <a:tr h="770625">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Quantitative Assessment</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C0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Risk Response Plan</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C0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Risk Distribution Matrix</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C0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pt-PT" sz="1400" u="none" cap="none" strike="noStrike">
                          <a:solidFill>
                            <a:srgbClr val="F8E8D6"/>
                          </a:solidFill>
                          <a:latin typeface="Corbel"/>
                          <a:ea typeface="Corbel"/>
                          <a:cs typeface="Corbel"/>
                          <a:sym typeface="Corbel"/>
                        </a:rPr>
                        <a:t>R(i)BS</a:t>
                      </a:r>
                      <a:endParaRPr b="1" sz="1400" u="none" cap="none" strike="noStrike">
                        <a:solidFill>
                          <a:srgbClr val="F8E8D6"/>
                        </a:solidFill>
                        <a:latin typeface="Corbel"/>
                        <a:ea typeface="Corbel"/>
                        <a:cs typeface="Corbel"/>
                        <a:sym typeface="Corbel"/>
                      </a:endParaRPr>
                    </a:p>
                  </a:txBody>
                  <a:tcPr marT="45725" marB="45725" marR="91450" marL="91450" anchor="ctr">
                    <a:solidFill>
                      <a:srgbClr val="C00000"/>
                    </a:solidFill>
                  </a:tcPr>
                </a:tc>
              </a:tr>
            </a:tbl>
          </a:graphicData>
        </a:graphic>
      </p:graphicFrame>
      <p:pic>
        <p:nvPicPr>
          <p:cNvPr id="517" name="Google Shape;517;p32" title="slide-16.mp3">
            <a:hlinkClick r:id="rId4"/>
          </p:cNvPr>
          <p:cNvPicPr preferRelativeResize="0"/>
          <p:nvPr/>
        </p:nvPicPr>
        <p:blipFill>
          <a:blip r:embed="rId5">
            <a:alphaModFix/>
          </a:blip>
          <a:stretch>
            <a:fillRect/>
          </a:stretch>
        </p:blipFill>
        <p:spPr>
          <a:xfrm>
            <a:off x="8641050" y="4336475"/>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33"/>
          <p:cNvGrpSpPr/>
          <p:nvPr/>
        </p:nvGrpSpPr>
        <p:grpSpPr>
          <a:xfrm>
            <a:off x="-229" y="-93421"/>
            <a:ext cx="9144229" cy="5247718"/>
            <a:chOff x="1459800" y="-69715"/>
            <a:chExt cx="7772400" cy="7629715"/>
          </a:xfrm>
        </p:grpSpPr>
        <p:sp>
          <p:nvSpPr>
            <p:cNvPr id="523" name="Google Shape;523;p33"/>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p33"/>
            <p:cNvGrpSpPr/>
            <p:nvPr/>
          </p:nvGrpSpPr>
          <p:grpSpPr>
            <a:xfrm>
              <a:off x="1459800" y="-69715"/>
              <a:ext cx="7772400" cy="7629700"/>
              <a:chOff x="0" y="-88539"/>
              <a:chExt cx="7772400" cy="9689739"/>
            </a:xfrm>
          </p:grpSpPr>
          <p:sp>
            <p:nvSpPr>
              <p:cNvPr id="525" name="Google Shape;525;p33"/>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3"/>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3"/>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3"/>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 name="Google Shape;529;p33"/>
              <p:cNvGrpSpPr/>
              <p:nvPr/>
            </p:nvGrpSpPr>
            <p:grpSpPr>
              <a:xfrm rot="-5400000">
                <a:off x="-669724" y="2044609"/>
                <a:ext cx="9673482" cy="5407187"/>
                <a:chOff x="0" y="53341"/>
                <a:chExt cx="3447182" cy="1932795"/>
              </a:xfrm>
            </p:grpSpPr>
            <p:sp>
              <p:nvSpPr>
                <p:cNvPr id="530" name="Google Shape;530;p33"/>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3"/>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3"/>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3"/>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534" name="Google Shape;534;p33"/>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535" name="Google Shape;535;p33"/>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536" name="Google Shape;536;p33"/>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537" name="Google Shape;537;p33"/>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538" name="Google Shape;538;p33"/>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pt-PT" sz="2400" cap="small">
                <a:solidFill>
                  <a:srgbClr val="002060"/>
                </a:solidFill>
                <a:latin typeface="Bookman Old Style"/>
                <a:ea typeface="Bookman Old Style"/>
                <a:cs typeface="Bookman Old Style"/>
                <a:sym typeface="Bookman Old Style"/>
              </a:rPr>
              <a:t>10</a:t>
            </a:r>
            <a:r>
              <a:rPr b="0" i="0" lang="pt-PT" sz="2400" u="none" cap="small" strike="noStrike">
                <a:solidFill>
                  <a:srgbClr val="002060"/>
                </a:solidFill>
                <a:latin typeface="Bookman Old Style"/>
                <a:ea typeface="Bookman Old Style"/>
                <a:cs typeface="Bookman Old Style"/>
                <a:sym typeface="Bookman Old Style"/>
              </a:rPr>
              <a:t>. Hiring Plan</a:t>
            </a:r>
            <a:endParaRPr b="0" i="0" sz="2400" u="none" cap="none" strike="noStrike">
              <a:solidFill>
                <a:srgbClr val="002060"/>
              </a:solidFill>
              <a:latin typeface="Arial"/>
              <a:ea typeface="Arial"/>
              <a:cs typeface="Arial"/>
              <a:sym typeface="Arial"/>
            </a:endParaRPr>
          </a:p>
        </p:txBody>
      </p:sp>
      <p:grpSp>
        <p:nvGrpSpPr>
          <p:cNvPr id="539" name="Google Shape;539;p33"/>
          <p:cNvGrpSpPr/>
          <p:nvPr/>
        </p:nvGrpSpPr>
        <p:grpSpPr>
          <a:xfrm rot="10800000">
            <a:off x="4469773" y="2398521"/>
            <a:ext cx="2939827" cy="643356"/>
            <a:chOff x="1593000" y="2322568"/>
            <a:chExt cx="2939827" cy="643356"/>
          </a:xfrm>
        </p:grpSpPr>
        <p:sp>
          <p:nvSpPr>
            <p:cNvPr id="540" name="Google Shape;540;p33"/>
            <p:cNvSpPr/>
            <p:nvPr/>
          </p:nvSpPr>
          <p:spPr>
            <a:xfrm flipH="1">
              <a:off x="2283025" y="2322575"/>
              <a:ext cx="1844400" cy="6426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3"/>
            <p:cNvSpPr/>
            <p:nvPr/>
          </p:nvSpPr>
          <p:spPr>
            <a:xfrm rot="-5400000">
              <a:off x="3501574" y="1934671"/>
              <a:ext cx="643356" cy="1419149"/>
            </a:xfrm>
            <a:prstGeom prst="flowChartOffpageConnector">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3"/>
            <p:cNvSpPr/>
            <p:nvPr/>
          </p:nvSpPr>
          <p:spPr>
            <a:xfrm rot="10800000">
              <a:off x="2283025" y="2399939"/>
              <a:ext cx="2000400" cy="4959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r">
                <a:lnSpc>
                  <a:spcPct val="95000"/>
                </a:lnSpc>
                <a:spcBef>
                  <a:spcPts val="1000"/>
                </a:spcBef>
                <a:spcAft>
                  <a:spcPts val="100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Hiring Process</a:t>
              </a:r>
              <a:endParaRPr b="0" i="0" sz="1600" u="none" cap="none" strike="noStrike">
                <a:solidFill>
                  <a:schemeClr val="lt1"/>
                </a:solidFill>
                <a:latin typeface="Corbel"/>
                <a:ea typeface="Corbel"/>
                <a:cs typeface="Corbel"/>
                <a:sym typeface="Corbel"/>
              </a:endParaRPr>
            </a:p>
          </p:txBody>
        </p:sp>
        <p:sp>
          <p:nvSpPr>
            <p:cNvPr id="543" name="Google Shape;543;p33"/>
            <p:cNvSpPr/>
            <p:nvPr/>
          </p:nvSpPr>
          <p:spPr>
            <a:xfrm>
              <a:off x="1593000" y="2322568"/>
              <a:ext cx="690000" cy="642300"/>
            </a:xfrm>
            <a:prstGeom prst="rect">
              <a:avLst/>
            </a:prstGeom>
            <a:solidFill>
              <a:srgbClr val="0C363D"/>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3"/>
            <p:cNvSpPr/>
            <p:nvPr/>
          </p:nvSpPr>
          <p:spPr>
            <a:xfrm rot="10800000">
              <a:off x="1593000" y="2322575"/>
              <a:ext cx="690000" cy="6426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grpSp>
      <p:grpSp>
        <p:nvGrpSpPr>
          <p:cNvPr id="545" name="Google Shape;545;p33"/>
          <p:cNvGrpSpPr/>
          <p:nvPr/>
        </p:nvGrpSpPr>
        <p:grpSpPr>
          <a:xfrm>
            <a:off x="1721619" y="2829490"/>
            <a:ext cx="2939826" cy="643356"/>
            <a:chOff x="1593000" y="1595135"/>
            <a:chExt cx="2939827" cy="643356"/>
          </a:xfrm>
        </p:grpSpPr>
        <p:sp>
          <p:nvSpPr>
            <p:cNvPr id="546" name="Google Shape;546;p33"/>
            <p:cNvSpPr/>
            <p:nvPr/>
          </p:nvSpPr>
          <p:spPr>
            <a:xfrm flipH="1">
              <a:off x="2283025" y="1595142"/>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3"/>
            <p:cNvSpPr/>
            <p:nvPr/>
          </p:nvSpPr>
          <p:spPr>
            <a:xfrm rot="-5400000">
              <a:off x="3501574" y="1207238"/>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3"/>
            <p:cNvSpPr/>
            <p:nvPr/>
          </p:nvSpPr>
          <p:spPr>
            <a:xfrm>
              <a:off x="2263237" y="1672525"/>
              <a:ext cx="2020200" cy="4959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just">
                <a:lnSpc>
                  <a:spcPct val="95000"/>
                </a:lnSpc>
                <a:spcBef>
                  <a:spcPts val="0"/>
                </a:spcBef>
                <a:spcAft>
                  <a:spcPts val="0"/>
                </a:spcAft>
                <a:buNone/>
              </a:pPr>
              <a:r>
                <a:rPr b="0" i="0" lang="pt-PT" sz="1600" u="none" cap="none" strike="noStrike">
                  <a:solidFill>
                    <a:schemeClr val="lt1"/>
                  </a:solidFill>
                  <a:latin typeface="Corbel"/>
                  <a:ea typeface="Corbel"/>
                  <a:cs typeface="Corbel"/>
                  <a:sym typeface="Corbel"/>
                </a:rPr>
                <a:t>Criteria for Selection of Proposals</a:t>
              </a:r>
              <a:endParaRPr/>
            </a:p>
          </p:txBody>
        </p:sp>
        <p:sp>
          <p:nvSpPr>
            <p:cNvPr id="549" name="Google Shape;549;p33"/>
            <p:cNvSpPr/>
            <p:nvPr/>
          </p:nvSpPr>
          <p:spPr>
            <a:xfrm>
              <a:off x="1593000" y="1595135"/>
              <a:ext cx="690000" cy="642300"/>
            </a:xfrm>
            <a:prstGeom prst="rect">
              <a:avLst/>
            </a:prstGeom>
            <a:solidFill>
              <a:srgbClr val="A7291E"/>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3"/>
            <p:cNvSpPr/>
            <p:nvPr/>
          </p:nvSpPr>
          <p:spPr>
            <a:xfrm>
              <a:off x="1593000" y="1595142"/>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grpSp>
      <p:grpSp>
        <p:nvGrpSpPr>
          <p:cNvPr id="551" name="Google Shape;551;p33"/>
          <p:cNvGrpSpPr/>
          <p:nvPr/>
        </p:nvGrpSpPr>
        <p:grpSpPr>
          <a:xfrm>
            <a:off x="1721618" y="1957145"/>
            <a:ext cx="2939827" cy="643356"/>
            <a:chOff x="1593000" y="2322568"/>
            <a:chExt cx="2939827" cy="643356"/>
          </a:xfrm>
        </p:grpSpPr>
        <p:sp>
          <p:nvSpPr>
            <p:cNvPr id="552" name="Google Shape;552;p33"/>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3" name="Google Shape;553;p33"/>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4" name="Google Shape;554;p33"/>
            <p:cNvSpPr/>
            <p:nvPr/>
          </p:nvSpPr>
          <p:spPr>
            <a:xfrm>
              <a:off x="2283000" y="2399961"/>
              <a:ext cx="1940700" cy="4959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95000"/>
                </a:lnSpc>
                <a:spcBef>
                  <a:spcPts val="0"/>
                </a:spcBef>
                <a:spcAft>
                  <a:spcPts val="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External Services Required</a:t>
              </a:r>
              <a:endParaRPr b="0" i="0" sz="1050" u="none" cap="none" strike="noStrike">
                <a:solidFill>
                  <a:schemeClr val="lt1"/>
                </a:solidFill>
                <a:latin typeface="Roboto"/>
                <a:ea typeface="Roboto"/>
                <a:cs typeface="Roboto"/>
                <a:sym typeface="Roboto"/>
              </a:endParaRPr>
            </a:p>
          </p:txBody>
        </p:sp>
        <p:sp>
          <p:nvSpPr>
            <p:cNvPr id="555" name="Google Shape;555;p33"/>
            <p:cNvSpPr/>
            <p:nvPr/>
          </p:nvSpPr>
          <p:spPr>
            <a:xfrm>
              <a:off x="1593000" y="2322568"/>
              <a:ext cx="690000" cy="642300"/>
            </a:xfrm>
            <a:prstGeom prst="rect">
              <a:avLst/>
            </a:prstGeom>
            <a:solidFill>
              <a:srgbClr val="A7291E"/>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6" name="Google Shape;556;p3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chemeClr val="lt1"/>
                  </a:solidFill>
                  <a:latin typeface="Roboto Thin"/>
                  <a:ea typeface="Roboto Thin"/>
                  <a:cs typeface="Roboto Thin"/>
                  <a:sym typeface="Roboto Thin"/>
                </a:rPr>
                <a:t>01</a:t>
              </a:r>
              <a:endParaRPr b="0" i="0" sz="2600" u="none" cap="none" strike="noStrike">
                <a:solidFill>
                  <a:schemeClr val="lt1"/>
                </a:solidFill>
                <a:latin typeface="Roboto Thin"/>
                <a:ea typeface="Roboto Thin"/>
                <a:cs typeface="Roboto Thin"/>
                <a:sym typeface="Roboto Thin"/>
              </a:endParaRPr>
            </a:p>
          </p:txBody>
        </p:sp>
      </p:grpSp>
      <p:pic>
        <p:nvPicPr>
          <p:cNvPr id="557" name="Google Shape;557;p33" title="slide-17.mp3">
            <a:hlinkClick r:id="rId4"/>
          </p:cNvPr>
          <p:cNvPicPr preferRelativeResize="0"/>
          <p:nvPr/>
        </p:nvPicPr>
        <p:blipFill>
          <a:blip r:embed="rId5">
            <a:alphaModFix/>
          </a:blip>
          <a:stretch>
            <a:fillRect/>
          </a:stretch>
        </p:blipFill>
        <p:spPr>
          <a:xfrm>
            <a:off x="8641050" y="426827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pSp>
        <p:nvGrpSpPr>
          <p:cNvPr id="562" name="Google Shape;562;p34"/>
          <p:cNvGrpSpPr/>
          <p:nvPr/>
        </p:nvGrpSpPr>
        <p:grpSpPr>
          <a:xfrm>
            <a:off x="-99" y="-47825"/>
            <a:ext cx="9144229" cy="5247718"/>
            <a:chOff x="1459800" y="-69715"/>
            <a:chExt cx="7772400" cy="7629715"/>
          </a:xfrm>
        </p:grpSpPr>
        <p:sp>
          <p:nvSpPr>
            <p:cNvPr id="563" name="Google Shape;563;p34"/>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4" name="Google Shape;564;p34"/>
            <p:cNvGrpSpPr/>
            <p:nvPr/>
          </p:nvGrpSpPr>
          <p:grpSpPr>
            <a:xfrm>
              <a:off x="1459800" y="-69715"/>
              <a:ext cx="7772400" cy="7629700"/>
              <a:chOff x="0" y="-88539"/>
              <a:chExt cx="7772400" cy="9689739"/>
            </a:xfrm>
          </p:grpSpPr>
          <p:sp>
            <p:nvSpPr>
              <p:cNvPr id="565" name="Google Shape;565;p34"/>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4"/>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4"/>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4"/>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9" name="Google Shape;569;p34"/>
              <p:cNvGrpSpPr/>
              <p:nvPr/>
            </p:nvGrpSpPr>
            <p:grpSpPr>
              <a:xfrm rot="-5400000">
                <a:off x="-669724" y="2044609"/>
                <a:ext cx="9673482" cy="5407187"/>
                <a:chOff x="0" y="53341"/>
                <a:chExt cx="3447182" cy="1932795"/>
              </a:xfrm>
            </p:grpSpPr>
            <p:sp>
              <p:nvSpPr>
                <p:cNvPr id="570" name="Google Shape;570;p34"/>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4"/>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4"/>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4"/>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574" name="Google Shape;574;p34"/>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575" name="Google Shape;575;p34"/>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576" name="Google Shape;576;p34"/>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577" name="Google Shape;577;p34"/>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578" name="Google Shape;578;p34"/>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pt-PT" sz="2400" u="none" cap="small" strike="noStrike">
                <a:solidFill>
                  <a:srgbClr val="002060"/>
                </a:solidFill>
                <a:latin typeface="Bookman Old Style"/>
                <a:ea typeface="Bookman Old Style"/>
                <a:cs typeface="Bookman Old Style"/>
                <a:sym typeface="Bookman Old Style"/>
              </a:rPr>
              <a:t>1</a:t>
            </a:r>
            <a:r>
              <a:rPr lang="pt-PT" sz="2400" cap="small">
                <a:solidFill>
                  <a:srgbClr val="002060"/>
                </a:solidFill>
                <a:latin typeface="Bookman Old Style"/>
                <a:ea typeface="Bookman Old Style"/>
                <a:cs typeface="Bookman Old Style"/>
                <a:sym typeface="Bookman Old Style"/>
              </a:rPr>
              <a:t>1</a:t>
            </a:r>
            <a:r>
              <a:rPr b="0" i="0" lang="pt-PT" sz="2400" u="none" cap="small" strike="noStrike">
                <a:solidFill>
                  <a:srgbClr val="002060"/>
                </a:solidFill>
                <a:latin typeface="Bookman Old Style"/>
                <a:ea typeface="Bookman Old Style"/>
                <a:cs typeface="Bookman Old Style"/>
                <a:sym typeface="Bookman Old Style"/>
              </a:rPr>
              <a:t>. Success</a:t>
            </a:r>
            <a:endParaRPr b="0" i="0" sz="2400" u="none" cap="none" strike="noStrike">
              <a:solidFill>
                <a:srgbClr val="002060"/>
              </a:solidFill>
              <a:latin typeface="Arial"/>
              <a:ea typeface="Arial"/>
              <a:cs typeface="Arial"/>
              <a:sym typeface="Arial"/>
            </a:endParaRPr>
          </a:p>
        </p:txBody>
      </p:sp>
      <p:sp>
        <p:nvSpPr>
          <p:cNvPr id="579" name="Google Shape;579;p34"/>
          <p:cNvSpPr txBox="1"/>
          <p:nvPr/>
        </p:nvSpPr>
        <p:spPr>
          <a:xfrm>
            <a:off x="664800" y="1202713"/>
            <a:ext cx="6893400" cy="758400"/>
          </a:xfrm>
          <a:prstGeom prst="rect">
            <a:avLst/>
          </a:prstGeom>
          <a:noFill/>
          <a:ln>
            <a:noFill/>
          </a:ln>
        </p:spPr>
        <p:txBody>
          <a:bodyPr anchorCtr="0" anchor="ctr" bIns="91425" lIns="91425" spcFirstLastPara="1" rIns="91425" wrap="square" tIns="91425">
            <a:noAutofit/>
          </a:bodyPr>
          <a:lstStyle/>
          <a:p>
            <a:pPr indent="-342900" lvl="0" marL="476250" marR="0" rtl="0" algn="l">
              <a:lnSpc>
                <a:spcPct val="115000"/>
              </a:lnSpc>
              <a:spcBef>
                <a:spcPts val="0"/>
              </a:spcBef>
              <a:spcAft>
                <a:spcPts val="0"/>
              </a:spcAft>
              <a:buClr>
                <a:schemeClr val="dk2"/>
              </a:buClr>
              <a:buSzPts val="1500"/>
              <a:buFont typeface="Arial"/>
              <a:buAutoNum type="alphaUcPeriod"/>
            </a:pPr>
            <a:r>
              <a:rPr b="0" i="0" lang="pt-PT" sz="1600" u="none" cap="none" strike="noStrike">
                <a:solidFill>
                  <a:schemeClr val="dk2"/>
                </a:solidFill>
                <a:latin typeface="Corbel"/>
                <a:ea typeface="Corbel"/>
                <a:cs typeface="Corbel"/>
                <a:sym typeface="Corbel"/>
              </a:rPr>
              <a:t>Success Factors</a:t>
            </a:r>
            <a:endParaRPr b="0" i="0" sz="1600" u="none" cap="none" strike="noStrike">
              <a:solidFill>
                <a:schemeClr val="dk2"/>
              </a:solidFill>
              <a:latin typeface="Corbel"/>
              <a:ea typeface="Corbel"/>
              <a:cs typeface="Corbel"/>
              <a:sym typeface="Corbel"/>
            </a:endParaRPr>
          </a:p>
          <a:p>
            <a:pPr indent="-342900" lvl="0" marL="476250" marR="0" rtl="0" algn="l">
              <a:lnSpc>
                <a:spcPct val="115000"/>
              </a:lnSpc>
              <a:spcBef>
                <a:spcPts val="0"/>
              </a:spcBef>
              <a:spcAft>
                <a:spcPts val="0"/>
              </a:spcAft>
              <a:buClr>
                <a:schemeClr val="dk2"/>
              </a:buClr>
              <a:buSzPts val="1500"/>
              <a:buFont typeface="Arial"/>
              <a:buAutoNum type="alphaUcPeriod"/>
            </a:pPr>
            <a:r>
              <a:rPr b="0" i="0" lang="pt-PT" sz="1600" u="none" cap="none" strike="noStrike">
                <a:solidFill>
                  <a:schemeClr val="dk2"/>
                </a:solidFill>
                <a:latin typeface="Corbel"/>
                <a:ea typeface="Corbel"/>
                <a:cs typeface="Corbel"/>
                <a:sym typeface="Corbel"/>
              </a:rPr>
              <a:t>Assessment Criteria</a:t>
            </a:r>
            <a:endParaRPr b="0" i="0" sz="1600" u="none" cap="none" strike="noStrike">
              <a:solidFill>
                <a:schemeClr val="dk2"/>
              </a:solidFill>
              <a:latin typeface="Corbel"/>
              <a:ea typeface="Corbel"/>
              <a:cs typeface="Corbel"/>
              <a:sym typeface="Corbel"/>
            </a:endParaRPr>
          </a:p>
          <a:p>
            <a:pPr indent="-342900" lvl="0" marL="476250" marR="0" rtl="0" algn="l">
              <a:lnSpc>
                <a:spcPct val="115000"/>
              </a:lnSpc>
              <a:spcBef>
                <a:spcPts val="0"/>
              </a:spcBef>
              <a:spcAft>
                <a:spcPts val="0"/>
              </a:spcAft>
              <a:buClr>
                <a:schemeClr val="dk2"/>
              </a:buClr>
              <a:buSzPts val="1500"/>
              <a:buFont typeface="Arial"/>
              <a:buAutoNum type="alphaUcPeriod"/>
            </a:pPr>
            <a:r>
              <a:rPr b="0" i="0" lang="pt-PT" sz="1600" u="none" cap="none" strike="noStrike">
                <a:solidFill>
                  <a:schemeClr val="dk2"/>
                </a:solidFill>
                <a:latin typeface="Corbel"/>
                <a:ea typeface="Corbel"/>
                <a:cs typeface="Corbel"/>
                <a:sym typeface="Corbel"/>
              </a:rPr>
              <a:t>Success Management Process</a:t>
            </a:r>
            <a:endParaRPr b="0" i="0" sz="1600" u="none" cap="none" strike="noStrike">
              <a:solidFill>
                <a:schemeClr val="dk2"/>
              </a:solidFill>
              <a:latin typeface="Corbel"/>
              <a:ea typeface="Corbel"/>
              <a:cs typeface="Corbel"/>
              <a:sym typeface="Corbel"/>
            </a:endParaRPr>
          </a:p>
          <a:p>
            <a:pPr indent="-342900" lvl="0" marL="476250" marR="0" rtl="0" algn="l">
              <a:lnSpc>
                <a:spcPct val="115000"/>
              </a:lnSpc>
              <a:spcBef>
                <a:spcPts val="0"/>
              </a:spcBef>
              <a:spcAft>
                <a:spcPts val="0"/>
              </a:spcAft>
              <a:buClr>
                <a:schemeClr val="dk2"/>
              </a:buClr>
              <a:buSzPts val="1500"/>
              <a:buFont typeface="Arial"/>
              <a:buAutoNum type="alphaUcPeriod"/>
            </a:pPr>
            <a:r>
              <a:rPr b="0" i="0" lang="pt-PT" sz="1600" u="none" cap="none" strike="noStrike">
                <a:solidFill>
                  <a:schemeClr val="dk2"/>
                </a:solidFill>
                <a:latin typeface="Corbel"/>
                <a:ea typeface="Corbel"/>
                <a:cs typeface="Corbel"/>
                <a:sym typeface="Corbel"/>
              </a:rPr>
              <a:t>Success Canvas</a:t>
            </a:r>
            <a:endParaRPr b="0" i="0" sz="1600" u="none" cap="none" strike="noStrike">
              <a:solidFill>
                <a:schemeClr val="dk2"/>
              </a:solidFill>
              <a:latin typeface="Corbel"/>
              <a:ea typeface="Corbel"/>
              <a:cs typeface="Corbel"/>
              <a:sym typeface="Corbel"/>
            </a:endParaRPr>
          </a:p>
        </p:txBody>
      </p:sp>
      <p:pic>
        <p:nvPicPr>
          <p:cNvPr id="580" name="Google Shape;580;p34"/>
          <p:cNvPicPr preferRelativeResize="0"/>
          <p:nvPr/>
        </p:nvPicPr>
        <p:blipFill rotWithShape="1">
          <a:blip r:embed="rId4">
            <a:alphaModFix/>
          </a:blip>
          <a:srcRect b="0" l="0" r="0" t="0"/>
          <a:stretch/>
        </p:blipFill>
        <p:spPr>
          <a:xfrm>
            <a:off x="2050875" y="2190525"/>
            <a:ext cx="6426860" cy="267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grpSp>
        <p:nvGrpSpPr>
          <p:cNvPr id="585" name="Google Shape;585;p35"/>
          <p:cNvGrpSpPr/>
          <p:nvPr/>
        </p:nvGrpSpPr>
        <p:grpSpPr>
          <a:xfrm>
            <a:off x="-229" y="-52109"/>
            <a:ext cx="9144229" cy="5247718"/>
            <a:chOff x="1459800" y="-69715"/>
            <a:chExt cx="7772400" cy="7629715"/>
          </a:xfrm>
        </p:grpSpPr>
        <p:sp>
          <p:nvSpPr>
            <p:cNvPr id="586" name="Google Shape;586;p35"/>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7" name="Google Shape;587;p35"/>
            <p:cNvGrpSpPr/>
            <p:nvPr/>
          </p:nvGrpSpPr>
          <p:grpSpPr>
            <a:xfrm>
              <a:off x="1459800" y="-69715"/>
              <a:ext cx="7772400" cy="7629700"/>
              <a:chOff x="0" y="-88539"/>
              <a:chExt cx="7772400" cy="9689739"/>
            </a:xfrm>
          </p:grpSpPr>
          <p:sp>
            <p:nvSpPr>
              <p:cNvPr id="588" name="Google Shape;588;p35"/>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5"/>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5"/>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5"/>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2" name="Google Shape;592;p35"/>
              <p:cNvGrpSpPr/>
              <p:nvPr/>
            </p:nvGrpSpPr>
            <p:grpSpPr>
              <a:xfrm rot="-5400000">
                <a:off x="-669724" y="2044609"/>
                <a:ext cx="9673482" cy="5407187"/>
                <a:chOff x="0" y="53341"/>
                <a:chExt cx="3447182" cy="1932795"/>
              </a:xfrm>
            </p:grpSpPr>
            <p:sp>
              <p:nvSpPr>
                <p:cNvPr id="593" name="Google Shape;593;p35"/>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5"/>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5"/>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5"/>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597" name="Google Shape;597;p35"/>
          <p:cNvSpPr txBox="1"/>
          <p:nvPr>
            <p:ph type="title"/>
          </p:nvPr>
        </p:nvSpPr>
        <p:spPr>
          <a:xfrm>
            <a:off x="665284" y="215682"/>
            <a:ext cx="8174400" cy="111662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 </a:t>
            </a:r>
            <a:br>
              <a:rPr lang="pt-PT" sz="3600" cap="small">
                <a:solidFill>
                  <a:srgbClr val="D73A2C"/>
                </a:solidFill>
                <a:latin typeface="Bookman Old Style"/>
                <a:ea typeface="Bookman Old Style"/>
                <a:cs typeface="Bookman Old Style"/>
                <a:sym typeface="Bookman Old Style"/>
              </a:rPr>
            </a:br>
            <a:r>
              <a:rPr lang="pt-PT" sz="3600" cap="small">
                <a:solidFill>
                  <a:srgbClr val="D73A2C"/>
                </a:solidFill>
                <a:latin typeface="Bookman Old Style"/>
                <a:ea typeface="Bookman Old Style"/>
                <a:cs typeface="Bookman Old Style"/>
                <a:sym typeface="Bookman Old Style"/>
              </a:rPr>
              <a:t>Artefacts</a:t>
            </a:r>
            <a:endParaRPr sz="3600"/>
          </a:p>
        </p:txBody>
      </p:sp>
      <p:sp>
        <p:nvSpPr>
          <p:cNvPr id="598" name="Google Shape;598;p35"/>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599" name="Google Shape;599;p35"/>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600" name="Google Shape;600;p35"/>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601" name="Google Shape;601;p35"/>
          <p:cNvPicPr preferRelativeResize="0"/>
          <p:nvPr/>
        </p:nvPicPr>
        <p:blipFill rotWithShape="1">
          <a:blip r:embed="rId4">
            <a:alphaModFix/>
          </a:blip>
          <a:srcRect b="0" l="0" r="0" t="0"/>
          <a:stretch/>
        </p:blipFill>
        <p:spPr>
          <a:xfrm>
            <a:off x="1462702" y="1681905"/>
            <a:ext cx="2285994" cy="2978582"/>
          </a:xfrm>
          <a:prstGeom prst="rect">
            <a:avLst/>
          </a:prstGeom>
          <a:noFill/>
          <a:ln>
            <a:noFill/>
          </a:ln>
        </p:spPr>
      </p:pic>
      <p:pic>
        <p:nvPicPr>
          <p:cNvPr id="602" name="Google Shape;602;p35"/>
          <p:cNvPicPr preferRelativeResize="0"/>
          <p:nvPr/>
        </p:nvPicPr>
        <p:blipFill rotWithShape="1">
          <a:blip r:embed="rId5">
            <a:alphaModFix/>
          </a:blip>
          <a:srcRect b="0" l="0" r="0" t="0"/>
          <a:stretch/>
        </p:blipFill>
        <p:spPr>
          <a:xfrm>
            <a:off x="5236126" y="1669294"/>
            <a:ext cx="2243395" cy="2991193"/>
          </a:xfrm>
          <a:prstGeom prst="rect">
            <a:avLst/>
          </a:prstGeom>
          <a:noFill/>
          <a:ln>
            <a:noFill/>
          </a:ln>
        </p:spPr>
      </p:pic>
      <p:sp>
        <p:nvSpPr>
          <p:cNvPr id="603" name="Google Shape;603;p35"/>
          <p:cNvSpPr txBox="1"/>
          <p:nvPr>
            <p:ph idx="1" type="body"/>
          </p:nvPr>
        </p:nvSpPr>
        <p:spPr>
          <a:xfrm>
            <a:off x="1525843" y="1130433"/>
            <a:ext cx="6893400" cy="758400"/>
          </a:xfrm>
          <a:prstGeom prst="rect">
            <a:avLst/>
          </a:prstGeom>
          <a:noFill/>
          <a:ln>
            <a:noFill/>
          </a:ln>
        </p:spPr>
        <p:txBody>
          <a:bodyPr anchorCtr="0" anchor="ctr" bIns="91425" lIns="91425" spcFirstLastPara="1" rIns="91425" wrap="square" tIns="91425">
            <a:noAutofit/>
          </a:bodyPr>
          <a:lstStyle/>
          <a:p>
            <a:pPr indent="0" lvl="0" marL="133350" rtl="0" algn="l">
              <a:lnSpc>
                <a:spcPct val="115000"/>
              </a:lnSpc>
              <a:spcBef>
                <a:spcPts val="0"/>
              </a:spcBef>
              <a:spcAft>
                <a:spcPts val="0"/>
              </a:spcAft>
              <a:buSzPts val="1500"/>
              <a:buNone/>
            </a:pPr>
            <a:r>
              <a:rPr b="1" lang="pt-PT" sz="1600">
                <a:latin typeface="Corbel"/>
                <a:ea typeface="Corbel"/>
                <a:cs typeface="Corbel"/>
                <a:sym typeface="Corbel"/>
              </a:rPr>
              <a:t>Project Charter Plan                                                         Initial Poster</a:t>
            </a:r>
            <a:endParaRPr b="1" sz="1600">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grpSp>
        <p:nvGrpSpPr>
          <p:cNvPr id="76" name="Google Shape;76;p2"/>
          <p:cNvGrpSpPr/>
          <p:nvPr/>
        </p:nvGrpSpPr>
        <p:grpSpPr>
          <a:xfrm>
            <a:off x="-99" y="-47825"/>
            <a:ext cx="9144229" cy="5247718"/>
            <a:chOff x="1459800" y="-69716"/>
            <a:chExt cx="7772400" cy="7629716"/>
          </a:xfrm>
        </p:grpSpPr>
        <p:sp>
          <p:nvSpPr>
            <p:cNvPr id="77" name="Google Shape;77;p2"/>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2"/>
            <p:cNvGrpSpPr/>
            <p:nvPr/>
          </p:nvGrpSpPr>
          <p:grpSpPr>
            <a:xfrm>
              <a:off x="1459800" y="-69716"/>
              <a:ext cx="7772400" cy="7629700"/>
              <a:chOff x="0" y="-88539"/>
              <a:chExt cx="7772400" cy="9689739"/>
            </a:xfrm>
          </p:grpSpPr>
          <p:sp>
            <p:nvSpPr>
              <p:cNvPr id="79" name="Google Shape;79;p2"/>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 name="Google Shape;83;p2"/>
              <p:cNvGrpSpPr/>
              <p:nvPr/>
            </p:nvGrpSpPr>
            <p:grpSpPr>
              <a:xfrm rot="-5400000">
                <a:off x="-669725" y="2044609"/>
                <a:ext cx="9673483" cy="5407187"/>
                <a:chOff x="0" y="53341"/>
                <a:chExt cx="3447182" cy="1932795"/>
              </a:xfrm>
            </p:grpSpPr>
            <p:sp>
              <p:nvSpPr>
                <p:cNvPr id="84" name="Google Shape;84;p2"/>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88" name="Google Shape;88;p2"/>
          <p:cNvSpPr txBox="1"/>
          <p:nvPr>
            <p:ph type="title"/>
          </p:nvPr>
        </p:nvSpPr>
        <p:spPr>
          <a:xfrm>
            <a:off x="827475" y="298025"/>
            <a:ext cx="7645200" cy="71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Team 03</a:t>
            </a:r>
            <a:endParaRPr sz="3600"/>
          </a:p>
        </p:txBody>
      </p:sp>
      <p:sp>
        <p:nvSpPr>
          <p:cNvPr id="89" name="Google Shape;89;p2"/>
          <p:cNvSpPr txBox="1"/>
          <p:nvPr>
            <p:ph idx="1" type="body"/>
          </p:nvPr>
        </p:nvSpPr>
        <p:spPr>
          <a:xfrm>
            <a:off x="722325" y="3273100"/>
            <a:ext cx="1609500" cy="3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b="1" lang="pt-PT" sz="1600">
                <a:latin typeface="Corbel"/>
                <a:ea typeface="Corbel"/>
                <a:cs typeface="Corbel"/>
                <a:sym typeface="Corbel"/>
              </a:rPr>
              <a:t>Catarina Pereira</a:t>
            </a:r>
            <a:endParaRPr b="1" sz="1600">
              <a:latin typeface="Corbel"/>
              <a:ea typeface="Corbel"/>
              <a:cs typeface="Corbel"/>
              <a:sym typeface="Corbel"/>
            </a:endParaRPr>
          </a:p>
        </p:txBody>
      </p:sp>
      <p:sp>
        <p:nvSpPr>
          <p:cNvPr id="90" name="Google Shape;90;p2"/>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91" name="Google Shape;91;p2"/>
          <p:cNvPicPr preferRelativeResize="0"/>
          <p:nvPr/>
        </p:nvPicPr>
        <p:blipFill rotWithShape="1">
          <a:blip r:embed="rId3">
            <a:alphaModFix/>
          </a:blip>
          <a:srcRect b="0" l="0" r="0" t="0"/>
          <a:stretch/>
        </p:blipFill>
        <p:spPr>
          <a:xfrm>
            <a:off x="0" y="-6"/>
            <a:ext cx="657925" cy="594096"/>
          </a:xfrm>
          <a:prstGeom prst="rect">
            <a:avLst/>
          </a:prstGeom>
          <a:noFill/>
          <a:ln>
            <a:noFill/>
          </a:ln>
        </p:spPr>
      </p:pic>
      <p:pic>
        <p:nvPicPr>
          <p:cNvPr id="92" name="Google Shape;92;p2"/>
          <p:cNvPicPr preferRelativeResize="0"/>
          <p:nvPr/>
        </p:nvPicPr>
        <p:blipFill rotWithShape="1">
          <a:blip r:embed="rId4">
            <a:alphaModFix/>
          </a:blip>
          <a:srcRect b="0" l="0" r="0" t="0"/>
          <a:stretch/>
        </p:blipFill>
        <p:spPr>
          <a:xfrm>
            <a:off x="768275" y="1755650"/>
            <a:ext cx="1517451" cy="1517451"/>
          </a:xfrm>
          <a:prstGeom prst="rect">
            <a:avLst/>
          </a:prstGeom>
          <a:noFill/>
          <a:ln>
            <a:noFill/>
          </a:ln>
        </p:spPr>
      </p:pic>
      <p:pic>
        <p:nvPicPr>
          <p:cNvPr id="93" name="Google Shape;93;p2"/>
          <p:cNvPicPr preferRelativeResize="0"/>
          <p:nvPr/>
        </p:nvPicPr>
        <p:blipFill rotWithShape="1">
          <a:blip r:embed="rId5">
            <a:alphaModFix/>
          </a:blip>
          <a:srcRect b="0" l="0" r="0" t="0"/>
          <a:stretch/>
        </p:blipFill>
        <p:spPr>
          <a:xfrm>
            <a:off x="2785900" y="1755650"/>
            <a:ext cx="1517450" cy="1517450"/>
          </a:xfrm>
          <a:prstGeom prst="rect">
            <a:avLst/>
          </a:prstGeom>
          <a:noFill/>
          <a:ln>
            <a:noFill/>
          </a:ln>
        </p:spPr>
      </p:pic>
      <p:pic>
        <p:nvPicPr>
          <p:cNvPr id="94" name="Google Shape;94;p2"/>
          <p:cNvPicPr preferRelativeResize="0"/>
          <p:nvPr/>
        </p:nvPicPr>
        <p:blipFill rotWithShape="1">
          <a:blip r:embed="rId6">
            <a:alphaModFix/>
          </a:blip>
          <a:srcRect b="0" l="0" r="0" t="0"/>
          <a:stretch/>
        </p:blipFill>
        <p:spPr>
          <a:xfrm>
            <a:off x="4803525" y="1755650"/>
            <a:ext cx="1517450" cy="1517450"/>
          </a:xfrm>
          <a:prstGeom prst="rect">
            <a:avLst/>
          </a:prstGeom>
          <a:noFill/>
          <a:ln>
            <a:noFill/>
          </a:ln>
        </p:spPr>
      </p:pic>
      <p:pic>
        <p:nvPicPr>
          <p:cNvPr id="95" name="Google Shape;95;p2"/>
          <p:cNvPicPr preferRelativeResize="0"/>
          <p:nvPr/>
        </p:nvPicPr>
        <p:blipFill rotWithShape="1">
          <a:blip r:embed="rId7">
            <a:alphaModFix/>
          </a:blip>
          <a:srcRect b="0" l="1996" r="2003" t="0"/>
          <a:stretch/>
        </p:blipFill>
        <p:spPr>
          <a:xfrm>
            <a:off x="6821150" y="1755650"/>
            <a:ext cx="1517450" cy="1517450"/>
          </a:xfrm>
          <a:prstGeom prst="rect">
            <a:avLst/>
          </a:prstGeom>
          <a:noFill/>
          <a:ln>
            <a:noFill/>
          </a:ln>
        </p:spPr>
      </p:pic>
      <p:sp>
        <p:nvSpPr>
          <p:cNvPr id="96" name="Google Shape;96;p2"/>
          <p:cNvSpPr txBox="1"/>
          <p:nvPr>
            <p:ph idx="1" type="body"/>
          </p:nvPr>
        </p:nvSpPr>
        <p:spPr>
          <a:xfrm>
            <a:off x="2785900" y="3273100"/>
            <a:ext cx="1314300" cy="300000"/>
          </a:xfrm>
          <a:prstGeom prst="rect">
            <a:avLst/>
          </a:prstGeom>
          <a:no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770"/>
              <a:buNone/>
            </a:pPr>
            <a:r>
              <a:rPr b="1" lang="pt-PT" sz="1600">
                <a:latin typeface="Corbel"/>
                <a:ea typeface="Corbel"/>
                <a:cs typeface="Corbel"/>
                <a:sym typeface="Corbel"/>
              </a:rPr>
              <a:t>Inês Neves</a:t>
            </a:r>
            <a:endParaRPr b="1" sz="1600">
              <a:latin typeface="Corbel"/>
              <a:ea typeface="Corbel"/>
              <a:cs typeface="Corbel"/>
              <a:sym typeface="Corbel"/>
            </a:endParaRPr>
          </a:p>
        </p:txBody>
      </p:sp>
      <p:sp>
        <p:nvSpPr>
          <p:cNvPr id="97" name="Google Shape;97;p2"/>
          <p:cNvSpPr txBox="1"/>
          <p:nvPr>
            <p:ph idx="1" type="body"/>
          </p:nvPr>
        </p:nvSpPr>
        <p:spPr>
          <a:xfrm>
            <a:off x="6821150" y="3273100"/>
            <a:ext cx="1517400" cy="3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b="1" lang="pt-PT" sz="1600">
                <a:latin typeface="Corbel"/>
                <a:ea typeface="Corbel"/>
                <a:cs typeface="Corbel"/>
                <a:sym typeface="Corbel"/>
              </a:rPr>
              <a:t>Rodrigo Rocha</a:t>
            </a:r>
            <a:endParaRPr b="1" sz="1600">
              <a:latin typeface="Corbel"/>
              <a:ea typeface="Corbel"/>
              <a:cs typeface="Corbel"/>
              <a:sym typeface="Corbel"/>
            </a:endParaRPr>
          </a:p>
        </p:txBody>
      </p:sp>
      <p:sp>
        <p:nvSpPr>
          <p:cNvPr id="98" name="Google Shape;98;p2"/>
          <p:cNvSpPr txBox="1"/>
          <p:nvPr>
            <p:ph idx="1" type="body"/>
          </p:nvPr>
        </p:nvSpPr>
        <p:spPr>
          <a:xfrm>
            <a:off x="4715025" y="3273100"/>
            <a:ext cx="1763700" cy="3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b="1" lang="pt-PT" sz="1600">
                <a:latin typeface="Corbel"/>
                <a:ea typeface="Corbel"/>
                <a:cs typeface="Corbel"/>
                <a:sym typeface="Corbel"/>
              </a:rPr>
              <a:t>Leonardo Martins</a:t>
            </a:r>
            <a:endParaRPr b="1" sz="1600">
              <a:latin typeface="Corbel"/>
              <a:ea typeface="Corbel"/>
              <a:cs typeface="Corbel"/>
              <a:sym typeface="Corbel"/>
            </a:endParaRPr>
          </a:p>
        </p:txBody>
      </p:sp>
      <p:sp>
        <p:nvSpPr>
          <p:cNvPr id="99" name="Google Shape;99;p2"/>
          <p:cNvSpPr txBox="1"/>
          <p:nvPr>
            <p:ph idx="1" type="body"/>
          </p:nvPr>
        </p:nvSpPr>
        <p:spPr>
          <a:xfrm>
            <a:off x="768375" y="3573200"/>
            <a:ext cx="15174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4500"/>
              <a:buNone/>
            </a:pPr>
            <a:r>
              <a:rPr lang="pt-PT" sz="1300">
                <a:latin typeface="Corbel"/>
                <a:ea typeface="Corbel"/>
                <a:cs typeface="Corbel"/>
                <a:sym typeface="Corbel"/>
              </a:rPr>
              <a:t>PG53733</a:t>
            </a:r>
            <a:endParaRPr sz="1300">
              <a:latin typeface="Corbel"/>
              <a:ea typeface="Corbel"/>
              <a:cs typeface="Corbel"/>
              <a:sym typeface="Corbel"/>
            </a:endParaRPr>
          </a:p>
        </p:txBody>
      </p:sp>
      <p:sp>
        <p:nvSpPr>
          <p:cNvPr id="100" name="Google Shape;100;p2"/>
          <p:cNvSpPr txBox="1"/>
          <p:nvPr>
            <p:ph idx="1" type="body"/>
          </p:nvPr>
        </p:nvSpPr>
        <p:spPr>
          <a:xfrm>
            <a:off x="2836550" y="3620000"/>
            <a:ext cx="1314300" cy="3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pt-PT" sz="1300">
                <a:latin typeface="Corbel"/>
                <a:ea typeface="Corbel"/>
                <a:cs typeface="Corbel"/>
                <a:sym typeface="Corbel"/>
              </a:rPr>
              <a:t>PG53864</a:t>
            </a:r>
            <a:endParaRPr sz="1300">
              <a:latin typeface="Corbel"/>
              <a:ea typeface="Corbel"/>
              <a:cs typeface="Corbel"/>
              <a:sym typeface="Corbel"/>
            </a:endParaRPr>
          </a:p>
        </p:txBody>
      </p:sp>
      <p:sp>
        <p:nvSpPr>
          <p:cNvPr id="101" name="Google Shape;101;p2"/>
          <p:cNvSpPr txBox="1"/>
          <p:nvPr>
            <p:ph idx="1" type="body"/>
          </p:nvPr>
        </p:nvSpPr>
        <p:spPr>
          <a:xfrm>
            <a:off x="4905100" y="3620000"/>
            <a:ext cx="1314300" cy="3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pt-PT" sz="1300">
                <a:latin typeface="Corbel"/>
                <a:ea typeface="Corbel"/>
                <a:cs typeface="Corbel"/>
                <a:sym typeface="Corbel"/>
              </a:rPr>
              <a:t>PG53996</a:t>
            </a:r>
            <a:endParaRPr sz="1300">
              <a:latin typeface="Corbel"/>
              <a:ea typeface="Corbel"/>
              <a:cs typeface="Corbel"/>
              <a:sym typeface="Corbel"/>
            </a:endParaRPr>
          </a:p>
        </p:txBody>
      </p:sp>
      <p:sp>
        <p:nvSpPr>
          <p:cNvPr id="102" name="Google Shape;102;p2"/>
          <p:cNvSpPr txBox="1"/>
          <p:nvPr>
            <p:ph idx="1" type="body"/>
          </p:nvPr>
        </p:nvSpPr>
        <p:spPr>
          <a:xfrm>
            <a:off x="6922700" y="3573100"/>
            <a:ext cx="1314300" cy="3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pt-PT" sz="1300">
                <a:latin typeface="Corbel"/>
                <a:ea typeface="Corbel"/>
                <a:cs typeface="Corbel"/>
                <a:sym typeface="Corbel"/>
              </a:rPr>
              <a:t>E12165</a:t>
            </a:r>
            <a:endParaRPr sz="1300">
              <a:latin typeface="Corbel"/>
              <a:ea typeface="Corbel"/>
              <a:cs typeface="Corbel"/>
              <a:sym typeface="Corbel"/>
            </a:endParaRPr>
          </a:p>
        </p:txBody>
      </p:sp>
      <p:pic>
        <p:nvPicPr>
          <p:cNvPr id="103" name="Google Shape;103;p2"/>
          <p:cNvPicPr preferRelativeResize="0"/>
          <p:nvPr/>
        </p:nvPicPr>
        <p:blipFill rotWithShape="1">
          <a:blip r:embed="rId8">
            <a:alphaModFix/>
          </a:blip>
          <a:srcRect b="29128" l="0" r="0" t="0"/>
          <a:stretch/>
        </p:blipFill>
        <p:spPr>
          <a:xfrm>
            <a:off x="2763125" y="1755650"/>
            <a:ext cx="1609500" cy="1517450"/>
          </a:xfrm>
          <a:prstGeom prst="rect">
            <a:avLst/>
          </a:prstGeom>
          <a:noFill/>
          <a:ln>
            <a:noFill/>
          </a:ln>
        </p:spPr>
      </p:pic>
      <p:sp>
        <p:nvSpPr>
          <p:cNvPr id="104" name="Google Shape;104;p2"/>
          <p:cNvSpPr txBox="1"/>
          <p:nvPr/>
        </p:nvSpPr>
        <p:spPr>
          <a:xfrm>
            <a:off x="0" y="4868375"/>
            <a:ext cx="9489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105" name="Google Shape;105;p2" title="SLIDE_2.mp3">
            <a:hlinkClick r:id="rId9"/>
          </p:cNvPr>
          <p:cNvPicPr preferRelativeResize="0"/>
          <p:nvPr/>
        </p:nvPicPr>
        <p:blipFill>
          <a:blip r:embed="rId10">
            <a:alphaModFix/>
          </a:blip>
          <a:stretch>
            <a:fillRect/>
          </a:stretch>
        </p:blipFill>
        <p:spPr>
          <a:xfrm>
            <a:off x="8641050" y="4336475"/>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36"/>
          <p:cNvGrpSpPr/>
          <p:nvPr/>
        </p:nvGrpSpPr>
        <p:grpSpPr>
          <a:xfrm>
            <a:off x="-229" y="-52109"/>
            <a:ext cx="9144229" cy="5247718"/>
            <a:chOff x="1459800" y="-69715"/>
            <a:chExt cx="7772400" cy="7629715"/>
          </a:xfrm>
        </p:grpSpPr>
        <p:sp>
          <p:nvSpPr>
            <p:cNvPr id="609" name="Google Shape;609;p36"/>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0" name="Google Shape;610;p36"/>
            <p:cNvGrpSpPr/>
            <p:nvPr/>
          </p:nvGrpSpPr>
          <p:grpSpPr>
            <a:xfrm>
              <a:off x="1459800" y="-69715"/>
              <a:ext cx="7772400" cy="7629700"/>
              <a:chOff x="0" y="-88539"/>
              <a:chExt cx="7772400" cy="9689739"/>
            </a:xfrm>
          </p:grpSpPr>
          <p:sp>
            <p:nvSpPr>
              <p:cNvPr id="611" name="Google Shape;611;p36"/>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6"/>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6"/>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6"/>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 name="Google Shape;615;p36"/>
              <p:cNvGrpSpPr/>
              <p:nvPr/>
            </p:nvGrpSpPr>
            <p:grpSpPr>
              <a:xfrm rot="-5400000">
                <a:off x="-669724" y="2044609"/>
                <a:ext cx="9673482" cy="5407187"/>
                <a:chOff x="0" y="53341"/>
                <a:chExt cx="3447182" cy="1932795"/>
              </a:xfrm>
            </p:grpSpPr>
            <p:sp>
              <p:nvSpPr>
                <p:cNvPr id="616" name="Google Shape;616;p36"/>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6"/>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6"/>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6"/>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20" name="Google Shape;620;p36"/>
          <p:cNvSpPr txBox="1"/>
          <p:nvPr>
            <p:ph type="title"/>
          </p:nvPr>
        </p:nvSpPr>
        <p:spPr>
          <a:xfrm>
            <a:off x="665284" y="215682"/>
            <a:ext cx="8174400" cy="111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 </a:t>
            </a:r>
            <a:br>
              <a:rPr lang="pt-PT" sz="3600" cap="small">
                <a:solidFill>
                  <a:srgbClr val="D73A2C"/>
                </a:solidFill>
                <a:latin typeface="Bookman Old Style"/>
                <a:ea typeface="Bookman Old Style"/>
                <a:cs typeface="Bookman Old Style"/>
                <a:sym typeface="Bookman Old Style"/>
              </a:rPr>
            </a:br>
            <a:r>
              <a:rPr lang="pt-PT" sz="3600" cap="small">
                <a:solidFill>
                  <a:srgbClr val="D73A2C"/>
                </a:solidFill>
                <a:latin typeface="Bookman Old Style"/>
                <a:ea typeface="Bookman Old Style"/>
                <a:cs typeface="Bookman Old Style"/>
                <a:sym typeface="Bookman Old Style"/>
              </a:rPr>
              <a:t>Artefacts</a:t>
            </a:r>
            <a:endParaRPr sz="3600"/>
          </a:p>
        </p:txBody>
      </p:sp>
      <p:sp>
        <p:nvSpPr>
          <p:cNvPr id="621" name="Google Shape;621;p36"/>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622" name="Google Shape;622;p36"/>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623" name="Google Shape;623;p36"/>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624" name="Google Shape;624;p36"/>
          <p:cNvPicPr preferRelativeResize="0"/>
          <p:nvPr/>
        </p:nvPicPr>
        <p:blipFill rotWithShape="1">
          <a:blip r:embed="rId4">
            <a:alphaModFix/>
          </a:blip>
          <a:srcRect b="0" l="0" r="0" t="0"/>
          <a:stretch/>
        </p:blipFill>
        <p:spPr>
          <a:xfrm>
            <a:off x="1462702" y="1681905"/>
            <a:ext cx="2285994" cy="2978582"/>
          </a:xfrm>
          <a:prstGeom prst="rect">
            <a:avLst/>
          </a:prstGeom>
          <a:noFill/>
          <a:ln>
            <a:noFill/>
          </a:ln>
        </p:spPr>
      </p:pic>
      <p:sp>
        <p:nvSpPr>
          <p:cNvPr id="625" name="Google Shape;625;p36"/>
          <p:cNvSpPr txBox="1"/>
          <p:nvPr>
            <p:ph idx="1" type="body"/>
          </p:nvPr>
        </p:nvSpPr>
        <p:spPr>
          <a:xfrm>
            <a:off x="1525843" y="1130433"/>
            <a:ext cx="6893400" cy="758400"/>
          </a:xfrm>
          <a:prstGeom prst="rect">
            <a:avLst/>
          </a:prstGeom>
          <a:noFill/>
          <a:ln>
            <a:noFill/>
          </a:ln>
        </p:spPr>
        <p:txBody>
          <a:bodyPr anchorCtr="0" anchor="ctr" bIns="91425" lIns="91425" spcFirstLastPara="1" rIns="91425" wrap="square" tIns="91425">
            <a:noAutofit/>
          </a:bodyPr>
          <a:lstStyle/>
          <a:p>
            <a:pPr indent="0" lvl="0" marL="133350" rtl="0" algn="l">
              <a:lnSpc>
                <a:spcPct val="115000"/>
              </a:lnSpc>
              <a:spcBef>
                <a:spcPts val="0"/>
              </a:spcBef>
              <a:spcAft>
                <a:spcPts val="0"/>
              </a:spcAft>
              <a:buSzPts val="1500"/>
              <a:buNone/>
            </a:pPr>
            <a:r>
              <a:rPr b="1" lang="pt-PT" sz="1600">
                <a:latin typeface="Corbel"/>
                <a:ea typeface="Corbel"/>
                <a:cs typeface="Corbel"/>
                <a:sym typeface="Corbel"/>
              </a:rPr>
              <a:t>Final Project Plan                                                           Final Poster</a:t>
            </a:r>
            <a:endParaRPr b="1" sz="1600">
              <a:latin typeface="Corbel"/>
              <a:ea typeface="Corbel"/>
              <a:cs typeface="Corbel"/>
              <a:sym typeface="Corbel"/>
            </a:endParaRPr>
          </a:p>
        </p:txBody>
      </p:sp>
      <p:pic>
        <p:nvPicPr>
          <p:cNvPr id="626" name="Google Shape;626;p36"/>
          <p:cNvPicPr preferRelativeResize="0"/>
          <p:nvPr/>
        </p:nvPicPr>
        <p:blipFill rotWithShape="1">
          <a:blip r:embed="rId5">
            <a:alphaModFix/>
          </a:blip>
          <a:srcRect b="0" l="0" r="0" t="0"/>
          <a:stretch/>
        </p:blipFill>
        <p:spPr>
          <a:xfrm>
            <a:off x="1457859" y="1669294"/>
            <a:ext cx="2295420" cy="2978581"/>
          </a:xfrm>
          <a:prstGeom prst="rect">
            <a:avLst/>
          </a:prstGeom>
          <a:noFill/>
          <a:ln>
            <a:noFill/>
          </a:ln>
        </p:spPr>
      </p:pic>
      <p:pic>
        <p:nvPicPr>
          <p:cNvPr id="627" name="Google Shape;627;p36"/>
          <p:cNvPicPr preferRelativeResize="0"/>
          <p:nvPr/>
        </p:nvPicPr>
        <p:blipFill>
          <a:blip r:embed="rId6">
            <a:alphaModFix/>
          </a:blip>
          <a:stretch>
            <a:fillRect/>
          </a:stretch>
        </p:blipFill>
        <p:spPr>
          <a:xfrm>
            <a:off x="5088025" y="1669300"/>
            <a:ext cx="2203389" cy="2978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7"/>
          <p:cNvGrpSpPr/>
          <p:nvPr/>
        </p:nvGrpSpPr>
        <p:grpSpPr>
          <a:xfrm>
            <a:off x="-229" y="-52109"/>
            <a:ext cx="9144229" cy="5247718"/>
            <a:chOff x="1459800" y="-69715"/>
            <a:chExt cx="7772400" cy="7629715"/>
          </a:xfrm>
        </p:grpSpPr>
        <p:sp>
          <p:nvSpPr>
            <p:cNvPr id="633" name="Google Shape;633;p37"/>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4" name="Google Shape;634;p37"/>
            <p:cNvGrpSpPr/>
            <p:nvPr/>
          </p:nvGrpSpPr>
          <p:grpSpPr>
            <a:xfrm>
              <a:off x="1459800" y="-69715"/>
              <a:ext cx="7772400" cy="7629700"/>
              <a:chOff x="0" y="-88539"/>
              <a:chExt cx="7772400" cy="9689739"/>
            </a:xfrm>
          </p:grpSpPr>
          <p:sp>
            <p:nvSpPr>
              <p:cNvPr id="635" name="Google Shape;635;p37"/>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7"/>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7"/>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7"/>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9" name="Google Shape;639;p37"/>
              <p:cNvGrpSpPr/>
              <p:nvPr/>
            </p:nvGrpSpPr>
            <p:grpSpPr>
              <a:xfrm rot="-5400000">
                <a:off x="-669724" y="2044609"/>
                <a:ext cx="9673482" cy="5407187"/>
                <a:chOff x="0" y="53341"/>
                <a:chExt cx="3447182" cy="1932795"/>
              </a:xfrm>
            </p:grpSpPr>
            <p:sp>
              <p:nvSpPr>
                <p:cNvPr id="640" name="Google Shape;640;p37"/>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7"/>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7"/>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7"/>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44" name="Google Shape;644;p37"/>
          <p:cNvSpPr txBox="1"/>
          <p:nvPr>
            <p:ph type="title"/>
          </p:nvPr>
        </p:nvSpPr>
        <p:spPr>
          <a:xfrm>
            <a:off x="665284" y="215682"/>
            <a:ext cx="8174400" cy="111662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 </a:t>
            </a:r>
            <a:br>
              <a:rPr lang="pt-PT" sz="3600" cap="small">
                <a:solidFill>
                  <a:srgbClr val="D73A2C"/>
                </a:solidFill>
                <a:latin typeface="Bookman Old Style"/>
                <a:ea typeface="Bookman Old Style"/>
                <a:cs typeface="Bookman Old Style"/>
                <a:sym typeface="Bookman Old Style"/>
              </a:rPr>
            </a:br>
            <a:r>
              <a:rPr lang="pt-PT" sz="3600" cap="small">
                <a:solidFill>
                  <a:srgbClr val="D73A2C"/>
                </a:solidFill>
                <a:latin typeface="Bookman Old Style"/>
                <a:ea typeface="Bookman Old Style"/>
                <a:cs typeface="Bookman Old Style"/>
                <a:sym typeface="Bookman Old Style"/>
              </a:rPr>
              <a:t>Artefacts</a:t>
            </a:r>
            <a:endParaRPr sz="3600"/>
          </a:p>
        </p:txBody>
      </p:sp>
      <p:sp>
        <p:nvSpPr>
          <p:cNvPr id="645" name="Google Shape;645;p37"/>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646" name="Google Shape;646;p37"/>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647" name="Google Shape;647;p37"/>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648" name="Google Shape;648;p37"/>
          <p:cNvPicPr preferRelativeResize="0"/>
          <p:nvPr/>
        </p:nvPicPr>
        <p:blipFill rotWithShape="1">
          <a:blip r:embed="rId4">
            <a:alphaModFix/>
          </a:blip>
          <a:srcRect b="0" l="0" r="0" t="0"/>
          <a:stretch/>
        </p:blipFill>
        <p:spPr>
          <a:xfrm>
            <a:off x="1462702" y="1681905"/>
            <a:ext cx="2285994" cy="2978582"/>
          </a:xfrm>
          <a:prstGeom prst="rect">
            <a:avLst/>
          </a:prstGeom>
          <a:noFill/>
          <a:ln>
            <a:noFill/>
          </a:ln>
        </p:spPr>
      </p:pic>
      <p:pic>
        <p:nvPicPr>
          <p:cNvPr id="649" name="Google Shape;649;p37"/>
          <p:cNvPicPr preferRelativeResize="0"/>
          <p:nvPr/>
        </p:nvPicPr>
        <p:blipFill rotWithShape="1">
          <a:blip r:embed="rId5">
            <a:alphaModFix/>
          </a:blip>
          <a:srcRect b="0" l="0" r="0" t="0"/>
          <a:stretch/>
        </p:blipFill>
        <p:spPr>
          <a:xfrm>
            <a:off x="5236126" y="1669294"/>
            <a:ext cx="2243395" cy="2991193"/>
          </a:xfrm>
          <a:prstGeom prst="rect">
            <a:avLst/>
          </a:prstGeom>
          <a:noFill/>
          <a:ln>
            <a:noFill/>
          </a:ln>
        </p:spPr>
      </p:pic>
      <p:sp>
        <p:nvSpPr>
          <p:cNvPr id="650" name="Google Shape;650;p37"/>
          <p:cNvSpPr txBox="1"/>
          <p:nvPr>
            <p:ph idx="1" type="body"/>
          </p:nvPr>
        </p:nvSpPr>
        <p:spPr>
          <a:xfrm>
            <a:off x="1525843" y="1130433"/>
            <a:ext cx="6893400" cy="758400"/>
          </a:xfrm>
          <a:prstGeom prst="rect">
            <a:avLst/>
          </a:prstGeom>
          <a:noFill/>
          <a:ln>
            <a:noFill/>
          </a:ln>
        </p:spPr>
        <p:txBody>
          <a:bodyPr anchorCtr="0" anchor="ctr" bIns="91425" lIns="91425" spcFirstLastPara="1" rIns="91425" wrap="square" tIns="91425">
            <a:noAutofit/>
          </a:bodyPr>
          <a:lstStyle/>
          <a:p>
            <a:pPr indent="0" lvl="0" marL="133350" rtl="0" algn="l">
              <a:lnSpc>
                <a:spcPct val="115000"/>
              </a:lnSpc>
              <a:spcBef>
                <a:spcPts val="0"/>
              </a:spcBef>
              <a:spcAft>
                <a:spcPts val="0"/>
              </a:spcAft>
              <a:buSzPts val="1500"/>
              <a:buNone/>
            </a:pPr>
            <a:r>
              <a:rPr b="1" lang="pt-PT" sz="1600">
                <a:latin typeface="Corbel"/>
                <a:ea typeface="Corbel"/>
                <a:cs typeface="Corbel"/>
                <a:sym typeface="Corbel"/>
              </a:rPr>
              <a:t>Status </a:t>
            </a:r>
            <a:r>
              <a:rPr b="1" lang="pt-PT" sz="1600">
                <a:solidFill>
                  <a:schemeClr val="dk2"/>
                </a:solidFill>
                <a:latin typeface="Corbel"/>
                <a:ea typeface="Corbel"/>
                <a:cs typeface="Corbel"/>
                <a:sym typeface="Corbel"/>
              </a:rPr>
              <a:t>Report                                                                Control Report</a:t>
            </a:r>
            <a:endParaRPr b="1" sz="1600">
              <a:solidFill>
                <a:schemeClr val="dk2"/>
              </a:solidFill>
              <a:latin typeface="Corbel"/>
              <a:ea typeface="Corbel"/>
              <a:cs typeface="Corbel"/>
              <a:sym typeface="Corbel"/>
            </a:endParaRPr>
          </a:p>
        </p:txBody>
      </p:sp>
      <p:pic>
        <p:nvPicPr>
          <p:cNvPr id="651" name="Google Shape;651;p37"/>
          <p:cNvPicPr preferRelativeResize="0"/>
          <p:nvPr/>
        </p:nvPicPr>
        <p:blipFill rotWithShape="1">
          <a:blip r:embed="rId6">
            <a:alphaModFix/>
          </a:blip>
          <a:srcRect b="0" l="0" r="0" t="0"/>
          <a:stretch/>
        </p:blipFill>
        <p:spPr>
          <a:xfrm>
            <a:off x="1457859" y="1669294"/>
            <a:ext cx="2295420" cy="2978581"/>
          </a:xfrm>
          <a:prstGeom prst="rect">
            <a:avLst/>
          </a:prstGeom>
          <a:noFill/>
          <a:ln>
            <a:noFill/>
          </a:ln>
        </p:spPr>
      </p:pic>
      <p:pic>
        <p:nvPicPr>
          <p:cNvPr id="652" name="Google Shape;652;p37"/>
          <p:cNvPicPr preferRelativeResize="0"/>
          <p:nvPr/>
        </p:nvPicPr>
        <p:blipFill rotWithShape="1">
          <a:blip r:embed="rId7">
            <a:alphaModFix/>
          </a:blip>
          <a:srcRect b="0" l="0" r="0" t="0"/>
          <a:stretch/>
        </p:blipFill>
        <p:spPr>
          <a:xfrm>
            <a:off x="1457851" y="1667996"/>
            <a:ext cx="2290845" cy="3031466"/>
          </a:xfrm>
          <a:prstGeom prst="rect">
            <a:avLst/>
          </a:prstGeom>
          <a:noFill/>
          <a:ln>
            <a:noFill/>
          </a:ln>
        </p:spPr>
      </p:pic>
      <p:pic>
        <p:nvPicPr>
          <p:cNvPr id="653" name="Google Shape;653;p37"/>
          <p:cNvPicPr preferRelativeResize="0"/>
          <p:nvPr/>
        </p:nvPicPr>
        <p:blipFill rotWithShape="1">
          <a:blip r:embed="rId8">
            <a:alphaModFix/>
          </a:blip>
          <a:srcRect b="0" l="0" r="0" t="0"/>
          <a:stretch/>
        </p:blipFill>
        <p:spPr>
          <a:xfrm>
            <a:off x="5149064" y="1651440"/>
            <a:ext cx="2337729" cy="30395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38"/>
          <p:cNvGrpSpPr/>
          <p:nvPr/>
        </p:nvGrpSpPr>
        <p:grpSpPr>
          <a:xfrm>
            <a:off x="-99" y="-47825"/>
            <a:ext cx="9144229" cy="5247718"/>
            <a:chOff x="1459800" y="-69715"/>
            <a:chExt cx="7772400" cy="7629715"/>
          </a:xfrm>
        </p:grpSpPr>
        <p:sp>
          <p:nvSpPr>
            <p:cNvPr id="659" name="Google Shape;659;p38"/>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0" name="Google Shape;660;p38"/>
            <p:cNvGrpSpPr/>
            <p:nvPr/>
          </p:nvGrpSpPr>
          <p:grpSpPr>
            <a:xfrm>
              <a:off x="1459800" y="-69715"/>
              <a:ext cx="7772400" cy="7629700"/>
              <a:chOff x="0" y="-88539"/>
              <a:chExt cx="7772400" cy="9689739"/>
            </a:xfrm>
          </p:grpSpPr>
          <p:sp>
            <p:nvSpPr>
              <p:cNvPr id="661" name="Google Shape;661;p38"/>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8"/>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8"/>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8"/>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5" name="Google Shape;665;p38"/>
              <p:cNvGrpSpPr/>
              <p:nvPr/>
            </p:nvGrpSpPr>
            <p:grpSpPr>
              <a:xfrm rot="-5400000">
                <a:off x="-669724" y="2044609"/>
                <a:ext cx="9673482" cy="5407187"/>
                <a:chOff x="0" y="53341"/>
                <a:chExt cx="3447182" cy="1932795"/>
              </a:xfrm>
            </p:grpSpPr>
            <p:sp>
              <p:nvSpPr>
                <p:cNvPr id="666" name="Google Shape;666;p38"/>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8"/>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8"/>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8"/>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70" name="Google Shape;670;p38"/>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Final </a:t>
            </a:r>
            <a:r>
              <a:rPr lang="pt-PT" sz="3600" cap="small">
                <a:solidFill>
                  <a:srgbClr val="D73A2C"/>
                </a:solidFill>
                <a:latin typeface="Bookman Old Style"/>
                <a:ea typeface="Bookman Old Style"/>
                <a:cs typeface="Bookman Old Style"/>
                <a:sym typeface="Bookman Old Style"/>
              </a:rPr>
              <a:t>Reflections</a:t>
            </a:r>
            <a:endParaRPr sz="3600"/>
          </a:p>
        </p:txBody>
      </p:sp>
      <p:sp>
        <p:nvSpPr>
          <p:cNvPr id="671" name="Google Shape;671;p38"/>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672" name="Google Shape;672;p38"/>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673" name="Google Shape;673;p38"/>
          <p:cNvSpPr txBox="1"/>
          <p:nvPr/>
        </p:nvSpPr>
        <p:spPr>
          <a:xfrm>
            <a:off x="3588900" y="4868375"/>
            <a:ext cx="1966200" cy="31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Academic Year 2024/2025</a:t>
            </a:r>
            <a:endParaRPr b="1" i="0" sz="1000" u="none" cap="none" strike="noStrike">
              <a:solidFill>
                <a:srgbClr val="F8E8D6"/>
              </a:solidFill>
              <a:latin typeface="Bookman Old Style"/>
              <a:ea typeface="Bookman Old Style"/>
              <a:cs typeface="Bookman Old Style"/>
              <a:sym typeface="Bookman Old Style"/>
            </a:endParaRPr>
          </a:p>
        </p:txBody>
      </p:sp>
      <p:sp>
        <p:nvSpPr>
          <p:cNvPr id="674" name="Google Shape;674;p38"/>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675" name="Google Shape;675;p38"/>
          <p:cNvSpPr txBox="1"/>
          <p:nvPr>
            <p:ph idx="1" type="body"/>
          </p:nvPr>
        </p:nvSpPr>
        <p:spPr>
          <a:xfrm>
            <a:off x="657925" y="1646559"/>
            <a:ext cx="7828181" cy="123988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946"/>
              <a:buNone/>
            </a:pPr>
            <a:r>
              <a:rPr lang="pt-PT" sz="1600">
                <a:latin typeface="Corbel"/>
                <a:ea typeface="Corbel"/>
                <a:cs typeface="Corbel"/>
                <a:sym typeface="Corbel"/>
              </a:rPr>
              <a:t>The team acquired and applied fundamental knowledge of project management, developing essential documents for its realisation. We hope that this project and our application will become a reality, enriching the University of Minho with an educational museum that values history and technological evolution.</a:t>
            </a:r>
            <a:endParaRPr sz="1600">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309c51d57b3_0_37"/>
          <p:cNvSpPr/>
          <p:nvPr/>
        </p:nvSpPr>
        <p:spPr>
          <a:xfrm>
            <a:off x="-99" y="126"/>
            <a:ext cx="9144300" cy="519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1" name="Google Shape;681;g309c51d57b3_0_37"/>
          <p:cNvGrpSpPr/>
          <p:nvPr/>
        </p:nvGrpSpPr>
        <p:grpSpPr>
          <a:xfrm>
            <a:off x="-111" y="-4275"/>
            <a:ext cx="9144229" cy="5204304"/>
            <a:chOff x="0" y="0"/>
            <a:chExt cx="7772400" cy="9609130"/>
          </a:xfrm>
        </p:grpSpPr>
        <p:sp>
          <p:nvSpPr>
            <p:cNvPr id="682" name="Google Shape;682;g309c51d57b3_0_37"/>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309c51d57b3_0_37"/>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309c51d57b3_0_37"/>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309c51d57b3_0_37"/>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g309c51d57b3_0_37"/>
            <p:cNvGrpSpPr/>
            <p:nvPr/>
          </p:nvGrpSpPr>
          <p:grpSpPr>
            <a:xfrm rot="-5400000">
              <a:off x="2658748" y="5397267"/>
              <a:ext cx="3016539" cy="5407187"/>
              <a:chOff x="-8619" y="53341"/>
              <a:chExt cx="1074955" cy="1932795"/>
            </a:xfrm>
          </p:grpSpPr>
          <p:sp>
            <p:nvSpPr>
              <p:cNvPr id="687" name="Google Shape;687;g309c51d57b3_0_37"/>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309c51d57b3_0_37"/>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309c51d57b3_0_37"/>
              <p:cNvSpPr/>
              <p:nvPr/>
            </p:nvSpPr>
            <p:spPr>
              <a:xfrm>
                <a:off x="-8619"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309c51d57b3_0_37"/>
              <p:cNvSpPr/>
              <p:nvPr/>
            </p:nvSpPr>
            <p:spPr>
              <a:xfrm>
                <a:off x="-1072" y="1669712"/>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91" name="Google Shape;691;g309c51d57b3_0_37"/>
          <p:cNvSpPr txBox="1"/>
          <p:nvPr>
            <p:ph type="title"/>
          </p:nvPr>
        </p:nvSpPr>
        <p:spPr>
          <a:xfrm>
            <a:off x="657925" y="351675"/>
            <a:ext cx="7809900" cy="22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600"/>
              </a:spcAft>
              <a:buSzPts val="2800"/>
              <a:buNone/>
            </a:pPr>
            <a:r>
              <a:rPr b="1" lang="pt-PT" sz="3600" cap="small">
                <a:solidFill>
                  <a:srgbClr val="D73A2C"/>
                </a:solidFill>
                <a:latin typeface="Bookman Old Style"/>
                <a:ea typeface="Bookman Old Style"/>
                <a:cs typeface="Bookman Old Style"/>
                <a:sym typeface="Bookman Old Style"/>
              </a:rPr>
              <a:t>Thank for Your Attention!</a:t>
            </a:r>
            <a:endParaRPr b="1" sz="3600" cap="small">
              <a:solidFill>
                <a:srgbClr val="D73A2C"/>
              </a:solidFill>
              <a:latin typeface="Bookman Old Style"/>
              <a:ea typeface="Bookman Old Style"/>
              <a:cs typeface="Bookman Old Style"/>
              <a:sym typeface="Bookman Old Style"/>
            </a:endParaRPr>
          </a:p>
        </p:txBody>
      </p:sp>
      <p:sp>
        <p:nvSpPr>
          <p:cNvPr id="692" name="Google Shape;692;g309c51d57b3_0_37"/>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693" name="Google Shape;693;g309c51d57b3_0_37"/>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694" name="Google Shape;694;g309c51d57b3_0_37"/>
          <p:cNvSpPr txBox="1"/>
          <p:nvPr/>
        </p:nvSpPr>
        <p:spPr>
          <a:xfrm>
            <a:off x="0" y="4868375"/>
            <a:ext cx="8493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695" name="Google Shape;695;g309c51d57b3_0_37"/>
          <p:cNvSpPr txBox="1"/>
          <p:nvPr>
            <p:ph idx="4294967295" type="subTitle"/>
          </p:nvPr>
        </p:nvSpPr>
        <p:spPr>
          <a:xfrm>
            <a:off x="661225" y="2930272"/>
            <a:ext cx="7803300" cy="85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Arial"/>
              <a:buNone/>
            </a:pPr>
            <a:r>
              <a:rPr b="0" i="0" lang="pt-PT" sz="1600" u="none" cap="none" strike="noStrike">
                <a:solidFill>
                  <a:srgbClr val="0C363D"/>
                </a:solidFill>
                <a:latin typeface="Corbel"/>
                <a:ea typeface="Corbel"/>
                <a:cs typeface="Corbel"/>
                <a:sym typeface="Corbel"/>
              </a:rPr>
              <a:t>Master's in Telecommunications and Computer Engineering</a:t>
            </a:r>
            <a:endParaRPr b="0" i="0" sz="1600" u="none" cap="none" strike="noStrike">
              <a:solidFill>
                <a:srgbClr val="0C363D"/>
              </a:solidFill>
              <a:latin typeface="Corbel"/>
              <a:ea typeface="Corbel"/>
              <a:cs typeface="Corbel"/>
              <a:sym typeface="Corbel"/>
            </a:endParaRPr>
          </a:p>
          <a:p>
            <a:pPr indent="0" lvl="0" marL="0" marR="0" rtl="0" algn="ctr">
              <a:lnSpc>
                <a:spcPct val="100000"/>
              </a:lnSpc>
              <a:spcBef>
                <a:spcPts val="0"/>
              </a:spcBef>
              <a:spcAft>
                <a:spcPts val="0"/>
              </a:spcAft>
              <a:buClr>
                <a:schemeClr val="dk2"/>
              </a:buClr>
              <a:buSzPts val="2800"/>
              <a:buFont typeface="Arial"/>
              <a:buNone/>
            </a:pPr>
            <a:r>
              <a:rPr b="1" i="0" lang="pt-PT" sz="1600" u="none" cap="none" strike="noStrike">
                <a:solidFill>
                  <a:srgbClr val="0C363D"/>
                </a:solidFill>
                <a:latin typeface="Corbel"/>
                <a:ea typeface="Corbel"/>
                <a:cs typeface="Corbel"/>
                <a:sym typeface="Corbel"/>
              </a:rPr>
              <a:t>Lecturer:</a:t>
            </a:r>
            <a:r>
              <a:rPr b="0" i="0" lang="pt-PT" sz="1600" u="none" cap="none" strike="noStrike">
                <a:solidFill>
                  <a:srgbClr val="0C363D"/>
                </a:solidFill>
                <a:latin typeface="Corbel"/>
                <a:ea typeface="Corbel"/>
                <a:cs typeface="Corbel"/>
                <a:sym typeface="Corbel"/>
              </a:rPr>
              <a:t> João Varajão</a:t>
            </a:r>
            <a:endParaRPr b="0" i="0" sz="1600" u="none" cap="none" strike="noStrike">
              <a:solidFill>
                <a:srgbClr val="0C363D"/>
              </a:solidFill>
              <a:latin typeface="Corbel"/>
              <a:ea typeface="Corbel"/>
              <a:cs typeface="Corbel"/>
              <a:sym typeface="Corbel"/>
            </a:endParaRPr>
          </a:p>
          <a:p>
            <a:pPr indent="0" lvl="0" marL="0" marR="0" rtl="0" algn="ctr">
              <a:lnSpc>
                <a:spcPct val="100000"/>
              </a:lnSpc>
              <a:spcBef>
                <a:spcPts val="0"/>
              </a:spcBef>
              <a:spcAft>
                <a:spcPts val="0"/>
              </a:spcAft>
              <a:buClr>
                <a:schemeClr val="dk2"/>
              </a:buClr>
              <a:buSzPts val="2800"/>
              <a:buFont typeface="Arial"/>
              <a:buNone/>
            </a:pPr>
            <a:r>
              <a:rPr b="1" i="0" lang="pt-PT" sz="1600" u="none" cap="none" strike="noStrike">
                <a:solidFill>
                  <a:srgbClr val="0C363D"/>
                </a:solidFill>
                <a:latin typeface="Corbel"/>
                <a:ea typeface="Corbel"/>
                <a:cs typeface="Corbel"/>
                <a:sym typeface="Corbel"/>
              </a:rPr>
              <a:t>Team 03:</a:t>
            </a:r>
            <a:endParaRPr b="0" i="0" sz="1600" u="none" cap="none" strike="noStrike">
              <a:solidFill>
                <a:srgbClr val="0C363D"/>
              </a:solidFill>
              <a:latin typeface="Corbel"/>
              <a:ea typeface="Corbel"/>
              <a:cs typeface="Corbel"/>
              <a:sym typeface="Corbel"/>
            </a:endParaRPr>
          </a:p>
        </p:txBody>
      </p:sp>
      <p:sp>
        <p:nvSpPr>
          <p:cNvPr id="696" name="Google Shape;696;g309c51d57b3_0_37"/>
          <p:cNvSpPr txBox="1"/>
          <p:nvPr/>
        </p:nvSpPr>
        <p:spPr>
          <a:xfrm>
            <a:off x="3487350" y="3854950"/>
            <a:ext cx="2167200" cy="10134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rgbClr val="0C363D"/>
              </a:buClr>
              <a:buSzPts val="1600"/>
              <a:buFont typeface="Corbel"/>
              <a:buChar char="●"/>
            </a:pPr>
            <a:r>
              <a:rPr b="0" i="0" lang="pt-PT" sz="1600" u="none" cap="none" strike="noStrike">
                <a:solidFill>
                  <a:srgbClr val="0C363D"/>
                </a:solidFill>
                <a:latin typeface="Corbel"/>
                <a:ea typeface="Corbel"/>
                <a:cs typeface="Corbel"/>
                <a:sym typeface="Corbel"/>
              </a:rPr>
              <a:t>Catarina Pereira</a:t>
            </a:r>
            <a:endParaRPr b="0" i="0" sz="1600" u="none" cap="none" strike="noStrike">
              <a:solidFill>
                <a:srgbClr val="0C363D"/>
              </a:solidFill>
              <a:latin typeface="Corbel"/>
              <a:ea typeface="Corbel"/>
              <a:cs typeface="Corbel"/>
              <a:sym typeface="Corbel"/>
            </a:endParaRPr>
          </a:p>
          <a:p>
            <a:pPr indent="-330200" lvl="0" marL="457200" marR="0" rtl="0" algn="l">
              <a:lnSpc>
                <a:spcPct val="100000"/>
              </a:lnSpc>
              <a:spcBef>
                <a:spcPts val="0"/>
              </a:spcBef>
              <a:spcAft>
                <a:spcPts val="0"/>
              </a:spcAft>
              <a:buClr>
                <a:srgbClr val="0C363D"/>
              </a:buClr>
              <a:buSzPts val="1600"/>
              <a:buFont typeface="Corbel"/>
              <a:buChar char="●"/>
            </a:pPr>
            <a:r>
              <a:rPr b="0" i="0" lang="pt-PT" sz="1600" u="none" cap="none" strike="noStrike">
                <a:solidFill>
                  <a:srgbClr val="0C363D"/>
                </a:solidFill>
                <a:latin typeface="Corbel"/>
                <a:ea typeface="Corbel"/>
                <a:cs typeface="Corbel"/>
                <a:sym typeface="Corbel"/>
              </a:rPr>
              <a:t>Inês Neves</a:t>
            </a:r>
            <a:endParaRPr b="0" i="0" sz="1600" u="none" cap="none" strike="noStrike">
              <a:solidFill>
                <a:srgbClr val="0C363D"/>
              </a:solidFill>
              <a:latin typeface="Corbel"/>
              <a:ea typeface="Corbel"/>
              <a:cs typeface="Corbel"/>
              <a:sym typeface="Corbel"/>
            </a:endParaRPr>
          </a:p>
          <a:p>
            <a:pPr indent="-330200" lvl="0" marL="457200" marR="0" rtl="0" algn="l">
              <a:lnSpc>
                <a:spcPct val="100000"/>
              </a:lnSpc>
              <a:spcBef>
                <a:spcPts val="0"/>
              </a:spcBef>
              <a:spcAft>
                <a:spcPts val="0"/>
              </a:spcAft>
              <a:buClr>
                <a:srgbClr val="0C363D"/>
              </a:buClr>
              <a:buSzPts val="1600"/>
              <a:buFont typeface="Corbel"/>
              <a:buChar char="●"/>
            </a:pPr>
            <a:r>
              <a:rPr b="0" i="0" lang="pt-PT" sz="1600" u="none" cap="none" strike="noStrike">
                <a:solidFill>
                  <a:srgbClr val="0C363D"/>
                </a:solidFill>
                <a:latin typeface="Corbel"/>
                <a:ea typeface="Corbel"/>
                <a:cs typeface="Corbel"/>
                <a:sym typeface="Corbel"/>
              </a:rPr>
              <a:t>Leonardo Martins</a:t>
            </a:r>
            <a:endParaRPr b="0" i="0" sz="1600" u="none" cap="none" strike="noStrike">
              <a:solidFill>
                <a:srgbClr val="0C363D"/>
              </a:solidFill>
              <a:latin typeface="Corbel"/>
              <a:ea typeface="Corbel"/>
              <a:cs typeface="Corbel"/>
              <a:sym typeface="Corbel"/>
            </a:endParaRPr>
          </a:p>
          <a:p>
            <a:pPr indent="-330200" lvl="0" marL="457200" marR="0" rtl="0" algn="l">
              <a:lnSpc>
                <a:spcPct val="100000"/>
              </a:lnSpc>
              <a:spcBef>
                <a:spcPts val="0"/>
              </a:spcBef>
              <a:spcAft>
                <a:spcPts val="0"/>
              </a:spcAft>
              <a:buClr>
                <a:srgbClr val="0C363D"/>
              </a:buClr>
              <a:buSzPts val="1600"/>
              <a:buFont typeface="Corbel"/>
              <a:buChar char="●"/>
            </a:pPr>
            <a:r>
              <a:rPr b="0" i="0" lang="pt-PT" sz="1600" u="none" cap="none" strike="noStrike">
                <a:solidFill>
                  <a:srgbClr val="0C363D"/>
                </a:solidFill>
                <a:latin typeface="Corbel"/>
                <a:ea typeface="Corbel"/>
                <a:cs typeface="Corbel"/>
                <a:sym typeface="Corbel"/>
              </a:rPr>
              <a:t>Rodrigo Castillo</a:t>
            </a:r>
            <a:endParaRPr b="0" i="0" sz="1600" u="none" cap="none" strike="noStrike">
              <a:solidFill>
                <a:schemeClr val="dk2"/>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pSp>
        <p:nvGrpSpPr>
          <p:cNvPr id="110" name="Google Shape;110;p3"/>
          <p:cNvGrpSpPr/>
          <p:nvPr/>
        </p:nvGrpSpPr>
        <p:grpSpPr>
          <a:xfrm>
            <a:off x="-99" y="-47825"/>
            <a:ext cx="9144229" cy="5247718"/>
            <a:chOff x="1459800" y="-69716"/>
            <a:chExt cx="7772400" cy="7629716"/>
          </a:xfrm>
        </p:grpSpPr>
        <p:sp>
          <p:nvSpPr>
            <p:cNvPr id="111" name="Google Shape;111;p3"/>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p3"/>
            <p:cNvGrpSpPr/>
            <p:nvPr/>
          </p:nvGrpSpPr>
          <p:grpSpPr>
            <a:xfrm>
              <a:off x="1459800" y="-69716"/>
              <a:ext cx="7772400" cy="7629700"/>
              <a:chOff x="0" y="-88539"/>
              <a:chExt cx="7772400" cy="9689739"/>
            </a:xfrm>
          </p:grpSpPr>
          <p:sp>
            <p:nvSpPr>
              <p:cNvPr id="113" name="Google Shape;113;p3"/>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3"/>
              <p:cNvGrpSpPr/>
              <p:nvPr/>
            </p:nvGrpSpPr>
            <p:grpSpPr>
              <a:xfrm rot="-5400000">
                <a:off x="-669725" y="2044609"/>
                <a:ext cx="9673483" cy="5407187"/>
                <a:chOff x="0" y="53341"/>
                <a:chExt cx="3447182" cy="1932795"/>
              </a:xfrm>
            </p:grpSpPr>
            <p:sp>
              <p:nvSpPr>
                <p:cNvPr id="118" name="Google Shape;118;p3"/>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22" name="Google Shape;122;p3"/>
          <p:cNvSpPr txBox="1"/>
          <p:nvPr>
            <p:ph type="title"/>
          </p:nvPr>
        </p:nvSpPr>
        <p:spPr>
          <a:xfrm>
            <a:off x="657925" y="445025"/>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Table of Contents</a:t>
            </a:r>
            <a:endParaRPr sz="3600"/>
          </a:p>
        </p:txBody>
      </p:sp>
      <p:sp>
        <p:nvSpPr>
          <p:cNvPr id="123" name="Google Shape;123;p3"/>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124" name="Google Shape;124;p3"/>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125" name="Google Shape;125;p3"/>
          <p:cNvSpPr txBox="1"/>
          <p:nvPr>
            <p:ph idx="1" type="body"/>
          </p:nvPr>
        </p:nvSpPr>
        <p:spPr>
          <a:xfrm>
            <a:off x="1156925" y="1434688"/>
            <a:ext cx="4016400" cy="2282700"/>
          </a:xfrm>
          <a:prstGeom prst="rect">
            <a:avLst/>
          </a:prstGeom>
          <a:noFill/>
          <a:ln>
            <a:noFill/>
          </a:ln>
        </p:spPr>
        <p:txBody>
          <a:bodyPr anchorCtr="0" anchor="ctr" bIns="91425" lIns="91425" spcFirstLastPara="1" rIns="91425" wrap="square" tIns="91425">
            <a:normAutofit/>
          </a:bodyPr>
          <a:lstStyle/>
          <a:p>
            <a:pPr indent="-323850" lvl="0" marL="457200" rtl="0" algn="l">
              <a:lnSpc>
                <a:spcPct val="115000"/>
              </a:lnSpc>
              <a:spcBef>
                <a:spcPts val="0"/>
              </a:spcBef>
              <a:spcAft>
                <a:spcPts val="0"/>
              </a:spcAft>
              <a:buSzPts val="1500"/>
              <a:buFont typeface="Corbel"/>
              <a:buChar char="●"/>
            </a:pPr>
            <a:r>
              <a:rPr lang="pt-PT" sz="1500">
                <a:latin typeface="Corbel"/>
                <a:ea typeface="Corbel"/>
                <a:cs typeface="Corbel"/>
                <a:sym typeface="Corbel"/>
              </a:rPr>
              <a:t>Introduction</a:t>
            </a:r>
            <a:endParaRPr sz="1500">
              <a:latin typeface="Corbel"/>
              <a:ea typeface="Corbel"/>
              <a:cs typeface="Corbel"/>
              <a:sym typeface="Corbel"/>
            </a:endParaRPr>
          </a:p>
          <a:p>
            <a:pPr indent="0" lvl="0" marL="0" rtl="0" algn="l">
              <a:lnSpc>
                <a:spcPct val="115000"/>
              </a:lnSpc>
              <a:spcBef>
                <a:spcPts val="0"/>
              </a:spcBef>
              <a:spcAft>
                <a:spcPts val="0"/>
              </a:spcAft>
              <a:buNone/>
            </a:pPr>
            <a:r>
              <a:t/>
            </a:r>
            <a:endParaRPr sz="1000">
              <a:latin typeface="Corbel"/>
              <a:ea typeface="Corbel"/>
              <a:cs typeface="Corbel"/>
              <a:sym typeface="Corbel"/>
            </a:endParaRPr>
          </a:p>
          <a:p>
            <a:pPr indent="-323850" lvl="0" marL="457200" rtl="0" algn="l">
              <a:lnSpc>
                <a:spcPct val="115000"/>
              </a:lnSpc>
              <a:spcBef>
                <a:spcPts val="0"/>
              </a:spcBef>
              <a:spcAft>
                <a:spcPts val="0"/>
              </a:spcAft>
              <a:buSzPts val="1500"/>
              <a:buFont typeface="Corbel"/>
              <a:buChar char="●"/>
            </a:pPr>
            <a:r>
              <a:rPr lang="pt-PT" sz="1500">
                <a:latin typeface="Corbel"/>
                <a:ea typeface="Corbel"/>
                <a:cs typeface="Corbel"/>
                <a:sym typeface="Corbel"/>
              </a:rPr>
              <a:t>Approaches Used</a:t>
            </a:r>
            <a:endParaRPr sz="1500">
              <a:latin typeface="Corbel"/>
              <a:ea typeface="Corbel"/>
              <a:cs typeface="Corbel"/>
              <a:sym typeface="Corbel"/>
            </a:endParaRPr>
          </a:p>
          <a:p>
            <a:pPr indent="0" lvl="0" marL="0" rtl="0" algn="l">
              <a:lnSpc>
                <a:spcPct val="115000"/>
              </a:lnSpc>
              <a:spcBef>
                <a:spcPts val="0"/>
              </a:spcBef>
              <a:spcAft>
                <a:spcPts val="0"/>
              </a:spcAft>
              <a:buNone/>
            </a:pPr>
            <a:r>
              <a:t/>
            </a:r>
            <a:endParaRPr sz="1000">
              <a:latin typeface="Corbel"/>
              <a:ea typeface="Corbel"/>
              <a:cs typeface="Corbel"/>
              <a:sym typeface="Corbel"/>
            </a:endParaRPr>
          </a:p>
          <a:p>
            <a:pPr indent="-323850" lvl="0" marL="457200" rtl="0" algn="l">
              <a:lnSpc>
                <a:spcPct val="115000"/>
              </a:lnSpc>
              <a:spcBef>
                <a:spcPts val="0"/>
              </a:spcBef>
              <a:spcAft>
                <a:spcPts val="0"/>
              </a:spcAft>
              <a:buSzPts val="1500"/>
              <a:buFont typeface="Corbel"/>
              <a:buChar char="●"/>
            </a:pPr>
            <a:r>
              <a:rPr lang="pt-PT" sz="1500">
                <a:latin typeface="Corbel"/>
                <a:ea typeface="Corbel"/>
                <a:cs typeface="Corbel"/>
                <a:sym typeface="Corbel"/>
              </a:rPr>
              <a:t>Project Management</a:t>
            </a:r>
            <a:endParaRPr sz="1500">
              <a:latin typeface="Corbel"/>
              <a:ea typeface="Corbel"/>
              <a:cs typeface="Corbel"/>
              <a:sym typeface="Corbel"/>
            </a:endParaRPr>
          </a:p>
          <a:p>
            <a:pPr indent="0" lvl="0" marL="0" rtl="0" algn="l">
              <a:lnSpc>
                <a:spcPct val="115000"/>
              </a:lnSpc>
              <a:spcBef>
                <a:spcPts val="0"/>
              </a:spcBef>
              <a:spcAft>
                <a:spcPts val="0"/>
              </a:spcAft>
              <a:buNone/>
            </a:pPr>
            <a:r>
              <a:t/>
            </a:r>
            <a:endParaRPr sz="1000">
              <a:latin typeface="Corbel"/>
              <a:ea typeface="Corbel"/>
              <a:cs typeface="Corbel"/>
              <a:sym typeface="Corbel"/>
            </a:endParaRPr>
          </a:p>
          <a:p>
            <a:pPr indent="-323850" lvl="0" marL="457200" rtl="0" algn="l">
              <a:lnSpc>
                <a:spcPct val="115000"/>
              </a:lnSpc>
              <a:spcBef>
                <a:spcPts val="0"/>
              </a:spcBef>
              <a:spcAft>
                <a:spcPts val="0"/>
              </a:spcAft>
              <a:buSzPts val="1500"/>
              <a:buFont typeface="Corbel"/>
              <a:buChar char="●"/>
            </a:pPr>
            <a:r>
              <a:rPr lang="pt-PT" sz="1500">
                <a:latin typeface="Corbel"/>
                <a:ea typeface="Corbel"/>
                <a:cs typeface="Corbel"/>
                <a:sym typeface="Corbel"/>
              </a:rPr>
              <a:t>Project Management Artefacts</a:t>
            </a:r>
            <a:endParaRPr sz="1500">
              <a:latin typeface="Corbel"/>
              <a:ea typeface="Corbel"/>
              <a:cs typeface="Corbel"/>
              <a:sym typeface="Corbel"/>
            </a:endParaRPr>
          </a:p>
        </p:txBody>
      </p:sp>
      <p:sp>
        <p:nvSpPr>
          <p:cNvPr id="126" name="Google Shape;126;p3"/>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127" name="Google Shape;127;p3" title="SLIDE_3.mp3">
            <a:hlinkClick r:id="rId4"/>
          </p:cNvPr>
          <p:cNvPicPr preferRelativeResize="0"/>
          <p:nvPr/>
        </p:nvPicPr>
        <p:blipFill>
          <a:blip r:embed="rId5">
            <a:alphaModFix/>
          </a:blip>
          <a:stretch>
            <a:fillRect/>
          </a:stretch>
        </p:blipFill>
        <p:spPr>
          <a:xfrm>
            <a:off x="8641050" y="4411175"/>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g312d9c07f06_0_0"/>
          <p:cNvGrpSpPr/>
          <p:nvPr/>
        </p:nvGrpSpPr>
        <p:grpSpPr>
          <a:xfrm>
            <a:off x="-99" y="-47825"/>
            <a:ext cx="9144229" cy="5247718"/>
            <a:chOff x="1459800" y="-69715"/>
            <a:chExt cx="7772400" cy="7629715"/>
          </a:xfrm>
        </p:grpSpPr>
        <p:sp>
          <p:nvSpPr>
            <p:cNvPr id="133" name="Google Shape;133;g312d9c07f06_0_0"/>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g312d9c07f06_0_0"/>
            <p:cNvGrpSpPr/>
            <p:nvPr/>
          </p:nvGrpSpPr>
          <p:grpSpPr>
            <a:xfrm>
              <a:off x="1459800" y="-69715"/>
              <a:ext cx="7772400" cy="7629700"/>
              <a:chOff x="0" y="-88539"/>
              <a:chExt cx="7772400" cy="9689739"/>
            </a:xfrm>
          </p:grpSpPr>
          <p:sp>
            <p:nvSpPr>
              <p:cNvPr id="135" name="Google Shape;135;g312d9c07f06_0_0"/>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12d9c07f06_0_0"/>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312d9c07f06_0_0"/>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312d9c07f06_0_0"/>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g312d9c07f06_0_0"/>
              <p:cNvGrpSpPr/>
              <p:nvPr/>
            </p:nvGrpSpPr>
            <p:grpSpPr>
              <a:xfrm rot="-5400000">
                <a:off x="-669724" y="2044609"/>
                <a:ext cx="9673482" cy="5407187"/>
                <a:chOff x="0" y="53341"/>
                <a:chExt cx="3447182" cy="1932795"/>
              </a:xfrm>
            </p:grpSpPr>
            <p:sp>
              <p:nvSpPr>
                <p:cNvPr id="140" name="Google Shape;140;g312d9c07f06_0_0"/>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312d9c07f06_0_0"/>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312d9c07f06_0_0"/>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312d9c07f06_0_0"/>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44" name="Google Shape;144;g312d9c07f06_0_0"/>
          <p:cNvSpPr txBox="1"/>
          <p:nvPr>
            <p:ph type="title"/>
          </p:nvPr>
        </p:nvSpPr>
        <p:spPr>
          <a:xfrm>
            <a:off x="657925" y="445025"/>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Introduction</a:t>
            </a:r>
            <a:endParaRPr sz="3600"/>
          </a:p>
        </p:txBody>
      </p:sp>
      <p:sp>
        <p:nvSpPr>
          <p:cNvPr id="145" name="Google Shape;145;g312d9c07f06_0_0"/>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146" name="Google Shape;146;g312d9c07f06_0_0"/>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147" name="Google Shape;147;g312d9c07f06_0_0"/>
          <p:cNvSpPr txBox="1"/>
          <p:nvPr>
            <p:ph idx="1" type="body"/>
          </p:nvPr>
        </p:nvSpPr>
        <p:spPr>
          <a:xfrm>
            <a:off x="657925" y="1951810"/>
            <a:ext cx="7828181" cy="123988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946"/>
              <a:buNone/>
            </a:pPr>
            <a:r>
              <a:t/>
            </a:r>
            <a:endParaRPr sz="1600">
              <a:latin typeface="Corbel"/>
              <a:ea typeface="Corbel"/>
              <a:cs typeface="Corbel"/>
              <a:sym typeface="Corbel"/>
            </a:endParaRPr>
          </a:p>
          <a:p>
            <a:pPr indent="0" lvl="0" marL="0" rtl="0" algn="ctr">
              <a:lnSpc>
                <a:spcPct val="115000"/>
              </a:lnSpc>
              <a:spcBef>
                <a:spcPts val="1200"/>
              </a:spcBef>
              <a:spcAft>
                <a:spcPts val="0"/>
              </a:spcAft>
              <a:buSzPts val="1946"/>
              <a:buNone/>
            </a:pPr>
            <a:r>
              <a:rPr lang="pt-PT" sz="1600">
                <a:latin typeface="Corbel"/>
                <a:ea typeface="Corbel"/>
                <a:cs typeface="Corbel"/>
                <a:sym typeface="Corbel"/>
              </a:rPr>
              <a:t>This project aims to promote the history and evolution of cell phones and smartphones through the development of an application dedicated to the museum. With the aim of enriching the visitor experience through a more interactive and personalized visit. Obtaining feedback from visitors will be essential, allowing the museum to better adapt to visitors' preferences and needs.</a:t>
            </a:r>
            <a:endParaRPr sz="1600">
              <a:latin typeface="Corbel"/>
              <a:ea typeface="Corbel"/>
              <a:cs typeface="Corbel"/>
              <a:sym typeface="Corbel"/>
            </a:endParaRPr>
          </a:p>
          <a:p>
            <a:pPr indent="0" lvl="0" marL="0" rtl="0" algn="ctr">
              <a:lnSpc>
                <a:spcPct val="115000"/>
              </a:lnSpc>
              <a:spcBef>
                <a:spcPts val="1200"/>
              </a:spcBef>
              <a:spcAft>
                <a:spcPts val="1200"/>
              </a:spcAft>
              <a:buSzPts val="1946"/>
              <a:buNone/>
            </a:pPr>
            <a:r>
              <a:t/>
            </a:r>
            <a:endParaRPr sz="1600">
              <a:latin typeface="Corbel"/>
              <a:ea typeface="Corbel"/>
              <a:cs typeface="Corbel"/>
              <a:sym typeface="Corbel"/>
            </a:endParaRPr>
          </a:p>
        </p:txBody>
      </p:sp>
      <p:sp>
        <p:nvSpPr>
          <p:cNvPr id="148" name="Google Shape;148;g312d9c07f06_0_0"/>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149" name="Google Shape;149;g312d9c07f06_0_0" title="SLIDE_4.mp3">
            <a:hlinkClick r:id="rId4"/>
          </p:cNvPr>
          <p:cNvPicPr preferRelativeResize="0"/>
          <p:nvPr/>
        </p:nvPicPr>
        <p:blipFill>
          <a:blip r:embed="rId5">
            <a:alphaModFix/>
          </a:blip>
          <a:stretch>
            <a:fillRect/>
          </a:stretch>
        </p:blipFill>
        <p:spPr>
          <a:xfrm>
            <a:off x="8641050" y="4411175"/>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12"/>
          <p:cNvGrpSpPr/>
          <p:nvPr/>
        </p:nvGrpSpPr>
        <p:grpSpPr>
          <a:xfrm>
            <a:off x="-99" y="-47825"/>
            <a:ext cx="9144229" cy="5247718"/>
            <a:chOff x="1459800" y="-69716"/>
            <a:chExt cx="7772400" cy="7629716"/>
          </a:xfrm>
        </p:grpSpPr>
        <p:sp>
          <p:nvSpPr>
            <p:cNvPr id="155" name="Google Shape;155;p12"/>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12"/>
            <p:cNvGrpSpPr/>
            <p:nvPr/>
          </p:nvGrpSpPr>
          <p:grpSpPr>
            <a:xfrm>
              <a:off x="1459800" y="-69716"/>
              <a:ext cx="7772400" cy="7629700"/>
              <a:chOff x="0" y="-88539"/>
              <a:chExt cx="7772400" cy="9689739"/>
            </a:xfrm>
          </p:grpSpPr>
          <p:sp>
            <p:nvSpPr>
              <p:cNvPr id="157" name="Google Shape;157;p12"/>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12"/>
              <p:cNvGrpSpPr/>
              <p:nvPr/>
            </p:nvGrpSpPr>
            <p:grpSpPr>
              <a:xfrm rot="-5400000">
                <a:off x="-669725" y="2044609"/>
                <a:ext cx="9673483" cy="5407187"/>
                <a:chOff x="0" y="53341"/>
                <a:chExt cx="3447182" cy="1932795"/>
              </a:xfrm>
            </p:grpSpPr>
            <p:sp>
              <p:nvSpPr>
                <p:cNvPr id="162" name="Google Shape;162;p12"/>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66" name="Google Shape;166;p12"/>
          <p:cNvSpPr txBox="1"/>
          <p:nvPr>
            <p:ph type="title"/>
          </p:nvPr>
        </p:nvSpPr>
        <p:spPr>
          <a:xfrm>
            <a:off x="657750" y="961575"/>
            <a:ext cx="7814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3600" cap="small">
                <a:solidFill>
                  <a:srgbClr val="D73A2C"/>
                </a:solidFill>
                <a:latin typeface="Bookman Old Style"/>
                <a:ea typeface="Bookman Old Style"/>
                <a:cs typeface="Bookman Old Style"/>
                <a:sym typeface="Bookman Old Style"/>
              </a:rPr>
              <a:t>14 Weeks</a:t>
            </a:r>
            <a:endParaRPr b="1" sz="3600"/>
          </a:p>
        </p:txBody>
      </p:sp>
      <p:sp>
        <p:nvSpPr>
          <p:cNvPr id="167" name="Google Shape;167;p12"/>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168" name="Google Shape;168;p12"/>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169" name="Google Shape;169;p12"/>
          <p:cNvSpPr txBox="1"/>
          <p:nvPr>
            <p:ph idx="1" type="body"/>
          </p:nvPr>
        </p:nvSpPr>
        <p:spPr>
          <a:xfrm>
            <a:off x="657925" y="1456013"/>
            <a:ext cx="7814700" cy="39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22154"/>
              <a:buNone/>
            </a:pPr>
            <a:r>
              <a:rPr lang="pt-PT" sz="1600">
                <a:latin typeface="Corbel"/>
                <a:ea typeface="Corbel"/>
                <a:cs typeface="Corbel"/>
                <a:sym typeface="Corbel"/>
              </a:rPr>
              <a:t>Project duration</a:t>
            </a:r>
            <a:endParaRPr sz="1600">
              <a:latin typeface="Corbel"/>
              <a:ea typeface="Corbel"/>
              <a:cs typeface="Corbel"/>
              <a:sym typeface="Corbel"/>
            </a:endParaRPr>
          </a:p>
        </p:txBody>
      </p:sp>
      <p:sp>
        <p:nvSpPr>
          <p:cNvPr id="170" name="Google Shape;170;p12"/>
          <p:cNvSpPr txBox="1"/>
          <p:nvPr>
            <p:ph type="title"/>
          </p:nvPr>
        </p:nvSpPr>
        <p:spPr>
          <a:xfrm>
            <a:off x="657925" y="2217938"/>
            <a:ext cx="7814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3600" cap="small">
                <a:solidFill>
                  <a:srgbClr val="0C363D"/>
                </a:solidFill>
                <a:latin typeface="Bookman Old Style"/>
                <a:ea typeface="Bookman Old Style"/>
                <a:cs typeface="Bookman Old Style"/>
                <a:sym typeface="Bookman Old Style"/>
              </a:rPr>
              <a:t>6 Weekly Hours</a:t>
            </a:r>
            <a:endParaRPr b="1" sz="3600">
              <a:solidFill>
                <a:srgbClr val="0C363D"/>
              </a:solidFill>
            </a:endParaRPr>
          </a:p>
        </p:txBody>
      </p:sp>
      <p:sp>
        <p:nvSpPr>
          <p:cNvPr id="171" name="Google Shape;171;p12"/>
          <p:cNvSpPr txBox="1"/>
          <p:nvPr>
            <p:ph idx="1" type="body"/>
          </p:nvPr>
        </p:nvSpPr>
        <p:spPr>
          <a:xfrm>
            <a:off x="664650" y="2711513"/>
            <a:ext cx="7814700" cy="39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22154"/>
              <a:buNone/>
            </a:pPr>
            <a:r>
              <a:rPr lang="pt-PT" sz="1600">
                <a:latin typeface="Corbel"/>
                <a:ea typeface="Corbel"/>
                <a:cs typeface="Corbel"/>
                <a:sym typeface="Corbel"/>
              </a:rPr>
              <a:t>Individual workloads</a:t>
            </a:r>
            <a:endParaRPr sz="1600">
              <a:latin typeface="Corbel"/>
              <a:ea typeface="Corbel"/>
              <a:cs typeface="Corbel"/>
              <a:sym typeface="Corbel"/>
            </a:endParaRPr>
          </a:p>
        </p:txBody>
      </p:sp>
      <p:sp>
        <p:nvSpPr>
          <p:cNvPr id="172" name="Google Shape;172;p12"/>
          <p:cNvSpPr txBox="1"/>
          <p:nvPr>
            <p:ph type="title"/>
          </p:nvPr>
        </p:nvSpPr>
        <p:spPr>
          <a:xfrm>
            <a:off x="664650" y="3474313"/>
            <a:ext cx="7814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3600" cap="small">
                <a:solidFill>
                  <a:srgbClr val="F9CB9C"/>
                </a:solidFill>
                <a:latin typeface="Bookman Old Style"/>
                <a:ea typeface="Bookman Old Style"/>
                <a:cs typeface="Bookman Old Style"/>
                <a:sym typeface="Bookman Old Style"/>
              </a:rPr>
              <a:t>6196,40€</a:t>
            </a:r>
            <a:endParaRPr b="1" sz="3600">
              <a:solidFill>
                <a:srgbClr val="F9CB9C"/>
              </a:solidFill>
            </a:endParaRPr>
          </a:p>
        </p:txBody>
      </p:sp>
      <p:sp>
        <p:nvSpPr>
          <p:cNvPr id="173" name="Google Shape;173;p12"/>
          <p:cNvSpPr txBox="1"/>
          <p:nvPr>
            <p:ph idx="1" type="body"/>
          </p:nvPr>
        </p:nvSpPr>
        <p:spPr>
          <a:xfrm>
            <a:off x="664663" y="3971738"/>
            <a:ext cx="7814700" cy="39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22154"/>
              <a:buNone/>
            </a:pPr>
            <a:r>
              <a:rPr lang="pt-PT" sz="1600">
                <a:latin typeface="Corbel"/>
                <a:ea typeface="Corbel"/>
                <a:cs typeface="Corbel"/>
                <a:sym typeface="Corbel"/>
              </a:rPr>
              <a:t>Budget</a:t>
            </a:r>
            <a:endParaRPr sz="1600">
              <a:latin typeface="Corbel"/>
              <a:ea typeface="Corbel"/>
              <a:cs typeface="Corbel"/>
              <a:sym typeface="Corbel"/>
            </a:endParaRPr>
          </a:p>
        </p:txBody>
      </p:sp>
      <p:sp>
        <p:nvSpPr>
          <p:cNvPr id="174" name="Google Shape;174;p12"/>
          <p:cNvSpPr txBox="1"/>
          <p:nvPr/>
        </p:nvSpPr>
        <p:spPr>
          <a:xfrm>
            <a:off x="-100" y="4868375"/>
            <a:ext cx="1297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175" name="Google Shape;175;p12" title="SLIDE_5.mp3">
            <a:hlinkClick r:id="rId4"/>
          </p:cNvPr>
          <p:cNvPicPr preferRelativeResize="0"/>
          <p:nvPr/>
        </p:nvPicPr>
        <p:blipFill>
          <a:blip r:embed="rId5">
            <a:alphaModFix/>
          </a:blip>
          <a:stretch>
            <a:fillRect/>
          </a:stretch>
        </p:blipFill>
        <p:spPr>
          <a:xfrm>
            <a:off x="8641050" y="4411175"/>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g309baf28b06_0_0"/>
          <p:cNvGrpSpPr/>
          <p:nvPr/>
        </p:nvGrpSpPr>
        <p:grpSpPr>
          <a:xfrm>
            <a:off x="-99" y="-47825"/>
            <a:ext cx="9144229" cy="5247718"/>
            <a:chOff x="1459800" y="-69715"/>
            <a:chExt cx="7772400" cy="7629715"/>
          </a:xfrm>
        </p:grpSpPr>
        <p:sp>
          <p:nvSpPr>
            <p:cNvPr id="181" name="Google Shape;181;g309baf28b06_0_0"/>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 name="Google Shape;182;g309baf28b06_0_0"/>
            <p:cNvGrpSpPr/>
            <p:nvPr/>
          </p:nvGrpSpPr>
          <p:grpSpPr>
            <a:xfrm>
              <a:off x="1459800" y="-69715"/>
              <a:ext cx="7772400" cy="7629700"/>
              <a:chOff x="0" y="-88539"/>
              <a:chExt cx="7772400" cy="9689739"/>
            </a:xfrm>
          </p:grpSpPr>
          <p:sp>
            <p:nvSpPr>
              <p:cNvPr id="183" name="Google Shape;183;g309baf28b06_0_0"/>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309baf28b06_0_0"/>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09baf28b06_0_0"/>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309baf28b06_0_0"/>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g309baf28b06_0_0"/>
              <p:cNvGrpSpPr/>
              <p:nvPr/>
            </p:nvGrpSpPr>
            <p:grpSpPr>
              <a:xfrm rot="-5400000">
                <a:off x="-669724" y="2044609"/>
                <a:ext cx="9673482" cy="5407187"/>
                <a:chOff x="0" y="53341"/>
                <a:chExt cx="3447182" cy="1932795"/>
              </a:xfrm>
            </p:grpSpPr>
            <p:sp>
              <p:nvSpPr>
                <p:cNvPr id="188" name="Google Shape;188;g309baf28b06_0_0"/>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09baf28b06_0_0"/>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309baf28b06_0_0"/>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309baf28b06_0_0"/>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92" name="Google Shape;192;g309baf28b06_0_0"/>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Approaches Used</a:t>
            </a:r>
            <a:endParaRPr sz="3600"/>
          </a:p>
        </p:txBody>
      </p:sp>
      <p:sp>
        <p:nvSpPr>
          <p:cNvPr id="193" name="Google Shape;193;g309baf28b06_0_0"/>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194" name="Google Shape;194;g309baf28b06_0_0"/>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195" name="Google Shape;195;g309baf28b06_0_0"/>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descr="Uma imagem com texto, captura de ecrã, diagrama, Tipo de letra&#10;&#10;Descrição gerada automaticamente" id="196" name="Google Shape;196;g309baf28b06_0_0"/>
          <p:cNvPicPr preferRelativeResize="0"/>
          <p:nvPr/>
        </p:nvPicPr>
        <p:blipFill rotWithShape="1">
          <a:blip r:embed="rId4">
            <a:alphaModFix/>
          </a:blip>
          <a:srcRect b="0" l="0" r="0" t="0"/>
          <a:stretch/>
        </p:blipFill>
        <p:spPr>
          <a:xfrm>
            <a:off x="1862681" y="1330598"/>
            <a:ext cx="2076307" cy="3381607"/>
          </a:xfrm>
          <a:prstGeom prst="rect">
            <a:avLst/>
          </a:prstGeom>
          <a:noFill/>
          <a:ln>
            <a:noFill/>
          </a:ln>
        </p:spPr>
      </p:pic>
      <p:pic>
        <p:nvPicPr>
          <p:cNvPr descr="Uma imagem com texto, captura de ecrã, círculo, design gráfico&#10;&#10;Descrição gerada automaticamente" id="197" name="Google Shape;197;g309baf28b06_0_0"/>
          <p:cNvPicPr preferRelativeResize="0"/>
          <p:nvPr/>
        </p:nvPicPr>
        <p:blipFill rotWithShape="1">
          <a:blip r:embed="rId5">
            <a:alphaModFix/>
          </a:blip>
          <a:srcRect b="0" l="0" r="0" t="0"/>
          <a:stretch/>
        </p:blipFill>
        <p:spPr>
          <a:xfrm>
            <a:off x="4815794" y="1377440"/>
            <a:ext cx="2612693" cy="3374727"/>
          </a:xfrm>
          <a:prstGeom prst="rect">
            <a:avLst/>
          </a:prstGeom>
          <a:noFill/>
          <a:ln>
            <a:noFill/>
          </a:ln>
        </p:spPr>
      </p:pic>
      <p:pic>
        <p:nvPicPr>
          <p:cNvPr id="198" name="Google Shape;198;g309baf28b06_0_0" title="1.mp3">
            <a:hlinkClick r:id="rId6"/>
          </p:cNvPr>
          <p:cNvPicPr preferRelativeResize="0"/>
          <p:nvPr/>
        </p:nvPicPr>
        <p:blipFill>
          <a:blip r:embed="rId7">
            <a:alphaModFix/>
          </a:blip>
          <a:stretch>
            <a:fillRect/>
          </a:stretch>
        </p:blipFill>
        <p:spPr>
          <a:xfrm>
            <a:off x="8641050" y="4162875"/>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5"/>
          <p:cNvGrpSpPr/>
          <p:nvPr/>
        </p:nvGrpSpPr>
        <p:grpSpPr>
          <a:xfrm>
            <a:off x="-99" y="-47825"/>
            <a:ext cx="9144229" cy="5247718"/>
            <a:chOff x="1459800" y="-69715"/>
            <a:chExt cx="7772400" cy="7629715"/>
          </a:xfrm>
        </p:grpSpPr>
        <p:sp>
          <p:nvSpPr>
            <p:cNvPr id="204" name="Google Shape;204;p5"/>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5"/>
            <p:cNvGrpSpPr/>
            <p:nvPr/>
          </p:nvGrpSpPr>
          <p:grpSpPr>
            <a:xfrm>
              <a:off x="1459800" y="-69715"/>
              <a:ext cx="7772400" cy="7629700"/>
              <a:chOff x="0" y="-88539"/>
              <a:chExt cx="7772400" cy="9689739"/>
            </a:xfrm>
          </p:grpSpPr>
          <p:sp>
            <p:nvSpPr>
              <p:cNvPr id="206" name="Google Shape;206;p5"/>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5"/>
              <p:cNvGrpSpPr/>
              <p:nvPr/>
            </p:nvGrpSpPr>
            <p:grpSpPr>
              <a:xfrm rot="-5400000">
                <a:off x="-669724" y="2044609"/>
                <a:ext cx="9673482" cy="5407187"/>
                <a:chOff x="0" y="53341"/>
                <a:chExt cx="3447182" cy="1932795"/>
              </a:xfrm>
            </p:grpSpPr>
            <p:sp>
              <p:nvSpPr>
                <p:cNvPr id="211" name="Google Shape;211;p5"/>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15" name="Google Shape;215;p5"/>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216" name="Google Shape;216;p5"/>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217" name="Google Shape;217;p5"/>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218" name="Google Shape;218;p5"/>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grpSp>
        <p:nvGrpSpPr>
          <p:cNvPr id="219" name="Google Shape;219;p5"/>
          <p:cNvGrpSpPr/>
          <p:nvPr/>
        </p:nvGrpSpPr>
        <p:grpSpPr>
          <a:xfrm>
            <a:off x="2589632" y="715717"/>
            <a:ext cx="3964735" cy="4079187"/>
            <a:chOff x="1065632" y="-7594"/>
            <a:chExt cx="3964735" cy="4079187"/>
          </a:xfrm>
        </p:grpSpPr>
        <p:sp>
          <p:nvSpPr>
            <p:cNvPr id="220" name="Google Shape;220;p5"/>
            <p:cNvSpPr/>
            <p:nvPr/>
          </p:nvSpPr>
          <p:spPr>
            <a:xfrm>
              <a:off x="2615998" y="1577439"/>
              <a:ext cx="864003" cy="864003"/>
            </a:xfrm>
            <a:prstGeom prst="ellipse">
              <a:avLst/>
            </a:prstGeom>
            <a:solidFill>
              <a:srgbClr val="F8E8D6"/>
            </a:solidFill>
            <a:ln cap="flat" cmpd="sng" w="25400">
              <a:solidFill>
                <a:srgbClr val="D73A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txBox="1"/>
            <p:nvPr/>
          </p:nvSpPr>
          <p:spPr>
            <a:xfrm>
              <a:off x="2742528" y="1703969"/>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rgbClr val="0C363D"/>
                  </a:solidFill>
                  <a:latin typeface="Corbel"/>
                  <a:ea typeface="Corbel"/>
                  <a:cs typeface="Corbel"/>
                  <a:sym typeface="Corbel"/>
                </a:rPr>
                <a:t>Project Management</a:t>
              </a:r>
              <a:endParaRPr/>
            </a:p>
          </p:txBody>
        </p:sp>
        <p:sp>
          <p:nvSpPr>
            <p:cNvPr id="222" name="Google Shape;222;p5"/>
            <p:cNvSpPr/>
            <p:nvPr/>
          </p:nvSpPr>
          <p:spPr>
            <a:xfrm rot="-5400000">
              <a:off x="2642366" y="1160382"/>
              <a:ext cx="811266" cy="22847"/>
            </a:xfrm>
            <a:custGeom>
              <a:rect b="b" l="l" r="r" t="t"/>
              <a:pathLst>
                <a:path extrusionOk="0" h="120000" w="120000">
                  <a:moveTo>
                    <a:pt x="0" y="59997"/>
                  </a:moveTo>
                  <a:lnTo>
                    <a:pt x="120000" y="59997"/>
                  </a:lnTo>
                </a:path>
              </a:pathLst>
            </a:custGeom>
            <a:noFill/>
            <a:ln cap="flat" cmpd="sng" w="25400">
              <a:solidFill>
                <a:srgbClr val="D73A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txBox="1"/>
            <p:nvPr/>
          </p:nvSpPr>
          <p:spPr>
            <a:xfrm rot="-5400000">
              <a:off x="3027718" y="1151524"/>
              <a:ext cx="40563" cy="405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4" name="Google Shape;224;p5"/>
            <p:cNvSpPr/>
            <p:nvPr/>
          </p:nvSpPr>
          <p:spPr>
            <a:xfrm>
              <a:off x="2661116" y="-7594"/>
              <a:ext cx="773766" cy="773766"/>
            </a:xfrm>
            <a:prstGeom prst="ellipse">
              <a:avLst/>
            </a:prstGeom>
            <a:solidFill>
              <a:srgbClr val="D73A2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nvSpPr>
          <p:spPr>
            <a:xfrm>
              <a:off x="2774431" y="105721"/>
              <a:ext cx="547136" cy="547136"/>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Scope</a:t>
              </a:r>
              <a:endParaRPr b="1" i="0" sz="600" u="none" cap="none" strike="noStrike">
                <a:solidFill>
                  <a:schemeClr val="lt1"/>
                </a:solidFill>
                <a:latin typeface="Corbel"/>
                <a:ea typeface="Corbel"/>
                <a:cs typeface="Corbel"/>
                <a:sym typeface="Corbel"/>
              </a:endParaRPr>
            </a:p>
          </p:txBody>
        </p:sp>
        <p:sp>
          <p:nvSpPr>
            <p:cNvPr id="226" name="Google Shape;226;p5"/>
            <p:cNvSpPr/>
            <p:nvPr/>
          </p:nvSpPr>
          <p:spPr>
            <a:xfrm rot="-3240000">
              <a:off x="3144015" y="1338606"/>
              <a:ext cx="766148" cy="22847"/>
            </a:xfrm>
            <a:custGeom>
              <a:rect b="b" l="l" r="r" t="t"/>
              <a:pathLst>
                <a:path extrusionOk="0" h="120000" w="120000">
                  <a:moveTo>
                    <a:pt x="0" y="59997"/>
                  </a:moveTo>
                  <a:lnTo>
                    <a:pt x="120000" y="59997"/>
                  </a:lnTo>
                </a:path>
              </a:pathLst>
            </a:custGeom>
            <a:noFill/>
            <a:ln cap="flat" cmpd="sng" w="25400">
              <a:solidFill>
                <a:srgbClr val="0C36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txBox="1"/>
            <p:nvPr/>
          </p:nvSpPr>
          <p:spPr>
            <a:xfrm rot="-3240000">
              <a:off x="3507935" y="1330876"/>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8" name="Google Shape;228;p5"/>
            <p:cNvSpPr/>
            <p:nvPr/>
          </p:nvSpPr>
          <p:spPr>
            <a:xfrm>
              <a:off x="3574177" y="258618"/>
              <a:ext cx="864003" cy="864003"/>
            </a:xfrm>
            <a:prstGeom prst="ellipse">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txBox="1"/>
            <p:nvPr/>
          </p:nvSpPr>
          <p:spPr>
            <a:xfrm>
              <a:off x="3700707" y="385148"/>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Stakeholders</a:t>
              </a:r>
              <a:endParaRPr b="1" i="0" sz="600" u="none" cap="none" strike="noStrike">
                <a:solidFill>
                  <a:schemeClr val="lt1"/>
                </a:solidFill>
                <a:latin typeface="Corbel"/>
                <a:ea typeface="Corbel"/>
                <a:cs typeface="Corbel"/>
                <a:sym typeface="Corbel"/>
              </a:endParaRPr>
            </a:p>
          </p:txBody>
        </p:sp>
        <p:sp>
          <p:nvSpPr>
            <p:cNvPr id="230" name="Google Shape;230;p5"/>
            <p:cNvSpPr/>
            <p:nvPr/>
          </p:nvSpPr>
          <p:spPr>
            <a:xfrm rot="-1080000">
              <a:off x="3440109" y="1746144"/>
              <a:ext cx="766148" cy="22847"/>
            </a:xfrm>
            <a:custGeom>
              <a:rect b="b" l="l" r="r" t="t"/>
              <a:pathLst>
                <a:path extrusionOk="0" h="120000" w="120000">
                  <a:moveTo>
                    <a:pt x="0" y="59997"/>
                  </a:moveTo>
                  <a:lnTo>
                    <a:pt x="120000" y="59997"/>
                  </a:lnTo>
                </a:path>
              </a:pathLst>
            </a:custGeom>
            <a:noFill/>
            <a:ln cap="flat" cmpd="sng" w="25400">
              <a:solidFill>
                <a:srgbClr val="D73A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txBox="1"/>
            <p:nvPr/>
          </p:nvSpPr>
          <p:spPr>
            <a:xfrm rot="-1080000">
              <a:off x="3804029" y="1738414"/>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2" name="Google Shape;232;p5"/>
            <p:cNvSpPr/>
            <p:nvPr/>
          </p:nvSpPr>
          <p:spPr>
            <a:xfrm>
              <a:off x="4166364" y="1073694"/>
              <a:ext cx="864003" cy="864003"/>
            </a:xfrm>
            <a:prstGeom prst="ellipse">
              <a:avLst/>
            </a:prstGeom>
            <a:solidFill>
              <a:srgbClr val="D73A2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txBox="1"/>
            <p:nvPr/>
          </p:nvSpPr>
          <p:spPr>
            <a:xfrm>
              <a:off x="4292894" y="1200224"/>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Timelines</a:t>
              </a:r>
              <a:endParaRPr b="1" i="0" sz="600" u="none" cap="none" strike="noStrike">
                <a:solidFill>
                  <a:schemeClr val="lt1"/>
                </a:solidFill>
                <a:latin typeface="Corbel"/>
                <a:ea typeface="Corbel"/>
                <a:cs typeface="Corbel"/>
                <a:sym typeface="Corbel"/>
              </a:endParaRPr>
            </a:p>
          </p:txBody>
        </p:sp>
        <p:sp>
          <p:nvSpPr>
            <p:cNvPr id="234" name="Google Shape;234;p5"/>
            <p:cNvSpPr/>
            <p:nvPr/>
          </p:nvSpPr>
          <p:spPr>
            <a:xfrm rot="1080000">
              <a:off x="3440109" y="2249889"/>
              <a:ext cx="766148" cy="22847"/>
            </a:xfrm>
            <a:custGeom>
              <a:rect b="b" l="l" r="r" t="t"/>
              <a:pathLst>
                <a:path extrusionOk="0" h="120000" w="120000">
                  <a:moveTo>
                    <a:pt x="0" y="59997"/>
                  </a:moveTo>
                  <a:lnTo>
                    <a:pt x="120000" y="59997"/>
                  </a:lnTo>
                </a:path>
              </a:pathLst>
            </a:custGeom>
            <a:noFill/>
            <a:ln cap="flat" cmpd="sng" w="25400">
              <a:solidFill>
                <a:srgbClr val="0C36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txBox="1"/>
            <p:nvPr/>
          </p:nvSpPr>
          <p:spPr>
            <a:xfrm rot="1080000">
              <a:off x="3804029" y="2242159"/>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6" name="Google Shape;236;p5"/>
            <p:cNvSpPr/>
            <p:nvPr/>
          </p:nvSpPr>
          <p:spPr>
            <a:xfrm>
              <a:off x="4166364" y="2081183"/>
              <a:ext cx="864003" cy="864003"/>
            </a:xfrm>
            <a:prstGeom prst="ellipse">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txBox="1"/>
            <p:nvPr/>
          </p:nvSpPr>
          <p:spPr>
            <a:xfrm>
              <a:off x="4292894" y="2207713"/>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Project Costs</a:t>
              </a:r>
              <a:endParaRPr b="1" i="0" sz="800" u="none" cap="none" strike="noStrike">
                <a:solidFill>
                  <a:schemeClr val="lt1"/>
                </a:solidFill>
                <a:latin typeface="Corbel"/>
                <a:ea typeface="Corbel"/>
                <a:cs typeface="Corbel"/>
                <a:sym typeface="Corbel"/>
              </a:endParaRPr>
            </a:p>
          </p:txBody>
        </p:sp>
        <p:sp>
          <p:nvSpPr>
            <p:cNvPr id="238" name="Google Shape;238;p5"/>
            <p:cNvSpPr/>
            <p:nvPr/>
          </p:nvSpPr>
          <p:spPr>
            <a:xfrm rot="3240000">
              <a:off x="3144015" y="2657427"/>
              <a:ext cx="766148" cy="22847"/>
            </a:xfrm>
            <a:custGeom>
              <a:rect b="b" l="l" r="r" t="t"/>
              <a:pathLst>
                <a:path extrusionOk="0" h="120000" w="120000">
                  <a:moveTo>
                    <a:pt x="0" y="59997"/>
                  </a:moveTo>
                  <a:lnTo>
                    <a:pt x="120000" y="59997"/>
                  </a:lnTo>
                </a:path>
              </a:pathLst>
            </a:custGeom>
            <a:noFill/>
            <a:ln cap="flat" cmpd="sng" w="25400">
              <a:solidFill>
                <a:srgbClr val="D73A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txBox="1"/>
            <p:nvPr/>
          </p:nvSpPr>
          <p:spPr>
            <a:xfrm rot="3240000">
              <a:off x="3507935" y="2649697"/>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0" name="Google Shape;240;p5"/>
            <p:cNvSpPr/>
            <p:nvPr/>
          </p:nvSpPr>
          <p:spPr>
            <a:xfrm>
              <a:off x="3574177" y="2896259"/>
              <a:ext cx="864003" cy="864003"/>
            </a:xfrm>
            <a:prstGeom prst="ellipse">
              <a:avLst/>
            </a:prstGeom>
            <a:solidFill>
              <a:srgbClr val="D73A2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txBox="1"/>
            <p:nvPr/>
          </p:nvSpPr>
          <p:spPr>
            <a:xfrm>
              <a:off x="3700707" y="3022789"/>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Human Resources</a:t>
              </a:r>
              <a:endParaRPr b="1" i="0" sz="800" u="none" cap="none" strike="noStrike">
                <a:solidFill>
                  <a:schemeClr val="lt1"/>
                </a:solidFill>
                <a:latin typeface="Corbel"/>
                <a:ea typeface="Corbel"/>
                <a:cs typeface="Corbel"/>
                <a:sym typeface="Corbel"/>
              </a:endParaRPr>
            </a:p>
          </p:txBody>
        </p:sp>
        <p:sp>
          <p:nvSpPr>
            <p:cNvPr id="242" name="Google Shape;242;p5"/>
            <p:cNvSpPr/>
            <p:nvPr/>
          </p:nvSpPr>
          <p:spPr>
            <a:xfrm rot="5400000">
              <a:off x="2664925" y="2813092"/>
              <a:ext cx="766148" cy="22847"/>
            </a:xfrm>
            <a:custGeom>
              <a:rect b="b" l="l" r="r" t="t"/>
              <a:pathLst>
                <a:path extrusionOk="0" h="120000" w="120000">
                  <a:moveTo>
                    <a:pt x="0" y="59997"/>
                  </a:moveTo>
                  <a:lnTo>
                    <a:pt x="120000" y="59997"/>
                  </a:lnTo>
                </a:path>
              </a:pathLst>
            </a:custGeom>
            <a:noFill/>
            <a:ln cap="flat" cmpd="sng" w="25400">
              <a:solidFill>
                <a:srgbClr val="0C36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txBox="1"/>
            <p:nvPr/>
          </p:nvSpPr>
          <p:spPr>
            <a:xfrm rot="5400000">
              <a:off x="3028846" y="2805362"/>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4" name="Google Shape;244;p5"/>
            <p:cNvSpPr/>
            <p:nvPr/>
          </p:nvSpPr>
          <p:spPr>
            <a:xfrm>
              <a:off x="2615998" y="3207590"/>
              <a:ext cx="864003" cy="864003"/>
            </a:xfrm>
            <a:prstGeom prst="ellipse">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txBox="1"/>
            <p:nvPr/>
          </p:nvSpPr>
          <p:spPr>
            <a:xfrm>
              <a:off x="2742528" y="3334120"/>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Quality</a:t>
              </a:r>
              <a:endParaRPr b="1" i="0" sz="800" u="none" cap="none" strike="noStrike">
                <a:solidFill>
                  <a:schemeClr val="lt1"/>
                </a:solidFill>
                <a:latin typeface="Corbel"/>
                <a:ea typeface="Corbel"/>
                <a:cs typeface="Corbel"/>
                <a:sym typeface="Corbel"/>
              </a:endParaRPr>
            </a:p>
          </p:txBody>
        </p:sp>
        <p:sp>
          <p:nvSpPr>
            <p:cNvPr id="246" name="Google Shape;246;p5"/>
            <p:cNvSpPr/>
            <p:nvPr/>
          </p:nvSpPr>
          <p:spPr>
            <a:xfrm rot="7560000">
              <a:off x="2185836" y="2657427"/>
              <a:ext cx="766148" cy="22847"/>
            </a:xfrm>
            <a:custGeom>
              <a:rect b="b" l="l" r="r" t="t"/>
              <a:pathLst>
                <a:path extrusionOk="0" h="120000" w="120000">
                  <a:moveTo>
                    <a:pt x="0" y="59997"/>
                  </a:moveTo>
                  <a:lnTo>
                    <a:pt x="120000" y="59997"/>
                  </a:lnTo>
                </a:path>
              </a:pathLst>
            </a:custGeom>
            <a:noFill/>
            <a:ln cap="flat" cmpd="sng" w="25400">
              <a:solidFill>
                <a:srgbClr val="D73A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txBox="1"/>
            <p:nvPr/>
          </p:nvSpPr>
          <p:spPr>
            <a:xfrm rot="-3240000">
              <a:off x="2549756" y="2649697"/>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8" name="Google Shape;248;p5"/>
            <p:cNvSpPr/>
            <p:nvPr/>
          </p:nvSpPr>
          <p:spPr>
            <a:xfrm>
              <a:off x="1657819" y="2896259"/>
              <a:ext cx="864003" cy="864003"/>
            </a:xfrm>
            <a:prstGeom prst="ellipse">
              <a:avLst/>
            </a:prstGeom>
            <a:solidFill>
              <a:srgbClr val="D73A2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txBox="1"/>
            <p:nvPr/>
          </p:nvSpPr>
          <p:spPr>
            <a:xfrm>
              <a:off x="1784349" y="3022789"/>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Communication Plan</a:t>
              </a:r>
              <a:endParaRPr b="1" i="0" sz="800" u="none" cap="none" strike="noStrike">
                <a:solidFill>
                  <a:schemeClr val="lt1"/>
                </a:solidFill>
                <a:latin typeface="Corbel"/>
                <a:ea typeface="Corbel"/>
                <a:cs typeface="Corbel"/>
                <a:sym typeface="Corbel"/>
              </a:endParaRPr>
            </a:p>
          </p:txBody>
        </p:sp>
        <p:sp>
          <p:nvSpPr>
            <p:cNvPr id="250" name="Google Shape;250;p5"/>
            <p:cNvSpPr/>
            <p:nvPr/>
          </p:nvSpPr>
          <p:spPr>
            <a:xfrm rot="9720000">
              <a:off x="1889742" y="2249889"/>
              <a:ext cx="766148" cy="22847"/>
            </a:xfrm>
            <a:custGeom>
              <a:rect b="b" l="l" r="r" t="t"/>
              <a:pathLst>
                <a:path extrusionOk="0" h="120000" w="120000">
                  <a:moveTo>
                    <a:pt x="0" y="59997"/>
                  </a:moveTo>
                  <a:lnTo>
                    <a:pt x="120000" y="59997"/>
                  </a:lnTo>
                </a:path>
              </a:pathLst>
            </a:custGeom>
            <a:noFill/>
            <a:ln cap="flat" cmpd="sng" w="25400">
              <a:solidFill>
                <a:srgbClr val="0C36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txBox="1"/>
            <p:nvPr/>
          </p:nvSpPr>
          <p:spPr>
            <a:xfrm rot="-1080000">
              <a:off x="2253663" y="2242159"/>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2" name="Google Shape;252;p5"/>
            <p:cNvSpPr/>
            <p:nvPr/>
          </p:nvSpPr>
          <p:spPr>
            <a:xfrm>
              <a:off x="1065632" y="2081183"/>
              <a:ext cx="864003" cy="864003"/>
            </a:xfrm>
            <a:prstGeom prst="ellipse">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txBox="1"/>
            <p:nvPr/>
          </p:nvSpPr>
          <p:spPr>
            <a:xfrm>
              <a:off x="1192162" y="2207713"/>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Risk</a:t>
              </a:r>
              <a:endParaRPr b="1" i="0" sz="1100" u="none" cap="none" strike="noStrike">
                <a:solidFill>
                  <a:schemeClr val="lt1"/>
                </a:solidFill>
                <a:latin typeface="Corbel"/>
                <a:ea typeface="Corbel"/>
                <a:cs typeface="Corbel"/>
                <a:sym typeface="Corbel"/>
              </a:endParaRPr>
            </a:p>
          </p:txBody>
        </p:sp>
        <p:sp>
          <p:nvSpPr>
            <p:cNvPr id="254" name="Google Shape;254;p5"/>
            <p:cNvSpPr/>
            <p:nvPr/>
          </p:nvSpPr>
          <p:spPr>
            <a:xfrm rot="-9720000">
              <a:off x="1889742" y="1746144"/>
              <a:ext cx="766148" cy="22847"/>
            </a:xfrm>
            <a:custGeom>
              <a:rect b="b" l="l" r="r" t="t"/>
              <a:pathLst>
                <a:path extrusionOk="0" h="120000" w="120000">
                  <a:moveTo>
                    <a:pt x="0" y="59997"/>
                  </a:moveTo>
                  <a:lnTo>
                    <a:pt x="120000" y="59997"/>
                  </a:lnTo>
                </a:path>
              </a:pathLst>
            </a:custGeom>
            <a:noFill/>
            <a:ln cap="flat" cmpd="sng" w="25400">
              <a:solidFill>
                <a:srgbClr val="D73A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txBox="1"/>
            <p:nvPr/>
          </p:nvSpPr>
          <p:spPr>
            <a:xfrm rot="1080000">
              <a:off x="2253663" y="1738414"/>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6" name="Google Shape;256;p5"/>
            <p:cNvSpPr/>
            <p:nvPr/>
          </p:nvSpPr>
          <p:spPr>
            <a:xfrm>
              <a:off x="1065632" y="1073694"/>
              <a:ext cx="864003" cy="864003"/>
            </a:xfrm>
            <a:prstGeom prst="ellipse">
              <a:avLst/>
            </a:prstGeom>
            <a:solidFill>
              <a:srgbClr val="D73A2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txBox="1"/>
            <p:nvPr/>
          </p:nvSpPr>
          <p:spPr>
            <a:xfrm>
              <a:off x="1192162" y="1200224"/>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Hiring Plan</a:t>
              </a:r>
              <a:endParaRPr b="1" i="0" sz="800" u="none" cap="none" strike="noStrike">
                <a:solidFill>
                  <a:schemeClr val="lt1"/>
                </a:solidFill>
                <a:latin typeface="Corbel"/>
                <a:ea typeface="Corbel"/>
                <a:cs typeface="Corbel"/>
                <a:sym typeface="Corbel"/>
              </a:endParaRPr>
            </a:p>
          </p:txBody>
        </p:sp>
        <p:sp>
          <p:nvSpPr>
            <p:cNvPr id="258" name="Google Shape;258;p5"/>
            <p:cNvSpPr/>
            <p:nvPr/>
          </p:nvSpPr>
          <p:spPr>
            <a:xfrm rot="-7560000">
              <a:off x="2185836" y="1338606"/>
              <a:ext cx="766148" cy="22847"/>
            </a:xfrm>
            <a:custGeom>
              <a:rect b="b" l="l" r="r" t="t"/>
              <a:pathLst>
                <a:path extrusionOk="0" h="120000" w="120000">
                  <a:moveTo>
                    <a:pt x="0" y="59997"/>
                  </a:moveTo>
                  <a:lnTo>
                    <a:pt x="120000" y="59997"/>
                  </a:lnTo>
                </a:path>
              </a:pathLst>
            </a:custGeom>
            <a:noFill/>
            <a:ln cap="flat" cmpd="sng" w="25400">
              <a:solidFill>
                <a:srgbClr val="0C36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txBox="1"/>
            <p:nvPr/>
          </p:nvSpPr>
          <p:spPr>
            <a:xfrm rot="3240000">
              <a:off x="2549756" y="1330876"/>
              <a:ext cx="38307" cy="38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0" name="Google Shape;260;p5"/>
            <p:cNvSpPr/>
            <p:nvPr/>
          </p:nvSpPr>
          <p:spPr>
            <a:xfrm>
              <a:off x="1657819" y="258618"/>
              <a:ext cx="864003" cy="864003"/>
            </a:xfrm>
            <a:prstGeom prst="ellipse">
              <a:avLst/>
            </a:prstGeom>
            <a:solidFill>
              <a:srgbClr val="0C36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txBox="1"/>
            <p:nvPr/>
          </p:nvSpPr>
          <p:spPr>
            <a:xfrm>
              <a:off x="1784349" y="385148"/>
              <a:ext cx="610943" cy="61094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1" i="0" lang="pt-PT" sz="800" u="none" cap="none" strike="noStrike">
                  <a:solidFill>
                    <a:schemeClr val="lt1"/>
                  </a:solidFill>
                  <a:latin typeface="Corbel"/>
                  <a:ea typeface="Corbel"/>
                  <a:cs typeface="Corbel"/>
                  <a:sym typeface="Corbel"/>
                </a:rPr>
                <a:t>Success</a:t>
              </a:r>
              <a:endParaRPr b="1" i="0" sz="1100" u="none" cap="none" strike="noStrike">
                <a:solidFill>
                  <a:schemeClr val="lt1"/>
                </a:solidFill>
                <a:latin typeface="Corbel"/>
                <a:ea typeface="Corbel"/>
                <a:cs typeface="Corbel"/>
                <a:sym typeface="Corbe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6"/>
          <p:cNvGrpSpPr/>
          <p:nvPr/>
        </p:nvGrpSpPr>
        <p:grpSpPr>
          <a:xfrm>
            <a:off x="-229" y="-52109"/>
            <a:ext cx="9144229" cy="5247718"/>
            <a:chOff x="1459800" y="-69715"/>
            <a:chExt cx="7772400" cy="7629715"/>
          </a:xfrm>
        </p:grpSpPr>
        <p:sp>
          <p:nvSpPr>
            <p:cNvPr id="267" name="Google Shape;267;p6"/>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6"/>
            <p:cNvGrpSpPr/>
            <p:nvPr/>
          </p:nvGrpSpPr>
          <p:grpSpPr>
            <a:xfrm>
              <a:off x="1459800" y="-69715"/>
              <a:ext cx="7772400" cy="7629700"/>
              <a:chOff x="0" y="-88539"/>
              <a:chExt cx="7772400" cy="9689739"/>
            </a:xfrm>
          </p:grpSpPr>
          <p:sp>
            <p:nvSpPr>
              <p:cNvPr id="269" name="Google Shape;269;p6"/>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p6"/>
              <p:cNvGrpSpPr/>
              <p:nvPr/>
            </p:nvGrpSpPr>
            <p:grpSpPr>
              <a:xfrm rot="-5400000">
                <a:off x="-669724" y="2044609"/>
                <a:ext cx="9673482" cy="5407187"/>
                <a:chOff x="0" y="53341"/>
                <a:chExt cx="3447182" cy="1932795"/>
              </a:xfrm>
            </p:grpSpPr>
            <p:sp>
              <p:nvSpPr>
                <p:cNvPr id="274" name="Google Shape;274;p6"/>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78" name="Google Shape;278;p6"/>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279" name="Google Shape;279;p6"/>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280" name="Google Shape;280;p6"/>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281" name="Google Shape;281;p6"/>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sp>
        <p:nvSpPr>
          <p:cNvPr id="282" name="Google Shape;282;p6"/>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pt-PT" sz="2400" u="none" cap="small" strike="noStrike">
                <a:solidFill>
                  <a:srgbClr val="002060"/>
                </a:solidFill>
                <a:latin typeface="Bookman Old Style"/>
                <a:ea typeface="Bookman Old Style"/>
                <a:cs typeface="Bookman Old Style"/>
                <a:sym typeface="Bookman Old Style"/>
              </a:rPr>
              <a:t>1. Scope</a:t>
            </a:r>
            <a:endParaRPr b="0" i="0" sz="2400" u="none" cap="none" strike="noStrike">
              <a:solidFill>
                <a:srgbClr val="002060"/>
              </a:solidFill>
              <a:latin typeface="Arial"/>
              <a:ea typeface="Arial"/>
              <a:cs typeface="Arial"/>
              <a:sym typeface="Arial"/>
            </a:endParaRPr>
          </a:p>
        </p:txBody>
      </p:sp>
      <p:grpSp>
        <p:nvGrpSpPr>
          <p:cNvPr id="283" name="Google Shape;283;p6"/>
          <p:cNvGrpSpPr/>
          <p:nvPr/>
        </p:nvGrpSpPr>
        <p:grpSpPr>
          <a:xfrm>
            <a:off x="1734188" y="1534107"/>
            <a:ext cx="5675902" cy="2488493"/>
            <a:chOff x="1734188" y="1534107"/>
            <a:chExt cx="5675902" cy="2488493"/>
          </a:xfrm>
        </p:grpSpPr>
        <p:grpSp>
          <p:nvGrpSpPr>
            <p:cNvPr id="284" name="Google Shape;284;p6"/>
            <p:cNvGrpSpPr/>
            <p:nvPr/>
          </p:nvGrpSpPr>
          <p:grpSpPr>
            <a:xfrm rot="10800000">
              <a:off x="4470263" y="1883168"/>
              <a:ext cx="2939827" cy="643356"/>
              <a:chOff x="1593000" y="2322568"/>
              <a:chExt cx="2939827" cy="643356"/>
            </a:xfrm>
          </p:grpSpPr>
          <p:sp>
            <p:nvSpPr>
              <p:cNvPr id="285" name="Google Shape;285;p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
              <p:cNvSpPr/>
              <p:nvPr/>
            </p:nvSpPr>
            <p:spPr>
              <a:xfrm rot="10800000">
                <a:off x="2283025" y="2399939"/>
                <a:ext cx="2000400" cy="495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1000"/>
                  </a:spcBef>
                  <a:spcAft>
                    <a:spcPts val="100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Restrictions</a:t>
                </a:r>
                <a:endParaRPr b="0" i="0" sz="1600" u="none" cap="none" strike="noStrike">
                  <a:solidFill>
                    <a:schemeClr val="lt1"/>
                  </a:solidFill>
                  <a:latin typeface="Corbel"/>
                  <a:ea typeface="Corbel"/>
                  <a:cs typeface="Corbel"/>
                  <a:sym typeface="Corbel"/>
                </a:endParaRPr>
              </a:p>
            </p:txBody>
          </p:sp>
          <p:sp>
            <p:nvSpPr>
              <p:cNvPr id="288" name="Google Shape;288;p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
              <p:cNvSpPr/>
              <p:nvPr/>
            </p:nvSpPr>
            <p:spPr>
              <a:xfrm rot="10800000">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rgbClr val="FFFFFF"/>
                    </a:solidFill>
                    <a:latin typeface="Roboto Thin"/>
                    <a:ea typeface="Roboto Thin"/>
                    <a:cs typeface="Roboto Thin"/>
                    <a:sym typeface="Roboto Thin"/>
                  </a:rPr>
                  <a:t>05</a:t>
                </a:r>
                <a:endParaRPr b="0" i="0" sz="2600" u="none" cap="none" strike="noStrike">
                  <a:solidFill>
                    <a:srgbClr val="FFFFFF"/>
                  </a:solidFill>
                  <a:latin typeface="Roboto Thin"/>
                  <a:ea typeface="Roboto Thin"/>
                  <a:cs typeface="Roboto Thin"/>
                  <a:sym typeface="Roboto Thin"/>
                </a:endParaRPr>
              </a:p>
            </p:txBody>
          </p:sp>
        </p:grpSp>
        <p:grpSp>
          <p:nvGrpSpPr>
            <p:cNvPr id="290" name="Google Shape;290;p6"/>
            <p:cNvGrpSpPr/>
            <p:nvPr/>
          </p:nvGrpSpPr>
          <p:grpSpPr>
            <a:xfrm>
              <a:off x="1734200" y="2974493"/>
              <a:ext cx="2939827" cy="643356"/>
              <a:chOff x="1593000" y="2322568"/>
              <a:chExt cx="2939827" cy="643356"/>
            </a:xfrm>
          </p:grpSpPr>
          <p:sp>
            <p:nvSpPr>
              <p:cNvPr id="291" name="Google Shape;291;p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3" name="Google Shape;293;p6"/>
              <p:cNvSpPr/>
              <p:nvPr/>
            </p:nvSpPr>
            <p:spPr>
              <a:xfrm>
                <a:off x="2283000" y="2399961"/>
                <a:ext cx="1940700" cy="495900"/>
              </a:xfrm>
              <a:prstGeom prst="rect">
                <a:avLst/>
              </a:prstGeom>
              <a:noFill/>
              <a:ln>
                <a:noFill/>
              </a:ln>
            </p:spPr>
            <p:txBody>
              <a:bodyPr anchorCtr="0" anchor="ctr" bIns="91425" lIns="91425" spcFirstLastPara="1" rIns="91425" wrap="square" tIns="91425">
                <a:noAutofit/>
              </a:bodyPr>
              <a:lstStyle/>
              <a:p>
                <a:pPr indent="0" lvl="0" marL="0" marR="0" rtl="0" algn="just">
                  <a:lnSpc>
                    <a:spcPct val="95000"/>
                  </a:lnSpc>
                  <a:spcBef>
                    <a:spcPts val="0"/>
                  </a:spcBef>
                  <a:spcAft>
                    <a:spcPts val="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Requirements</a:t>
                </a:r>
                <a:endParaRPr b="0" i="0" sz="1050" u="none" cap="none" strike="noStrike">
                  <a:solidFill>
                    <a:schemeClr val="lt1"/>
                  </a:solidFill>
                  <a:latin typeface="Roboto"/>
                  <a:ea typeface="Roboto"/>
                  <a:cs typeface="Roboto"/>
                  <a:sym typeface="Roboto"/>
                </a:endParaRPr>
              </a:p>
            </p:txBody>
          </p:sp>
          <p:sp>
            <p:nvSpPr>
              <p:cNvPr id="294" name="Google Shape;294;p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chemeClr val="lt1"/>
                    </a:solidFill>
                    <a:latin typeface="Roboto Thin"/>
                    <a:ea typeface="Roboto Thin"/>
                    <a:cs typeface="Roboto Thin"/>
                    <a:sym typeface="Roboto Thin"/>
                  </a:rPr>
                  <a:t>03</a:t>
                </a:r>
                <a:endParaRPr b="0" i="0" sz="2600" u="none" cap="none" strike="noStrike">
                  <a:solidFill>
                    <a:schemeClr val="lt1"/>
                  </a:solidFill>
                  <a:latin typeface="Roboto Thin"/>
                  <a:ea typeface="Roboto Thin"/>
                  <a:cs typeface="Roboto Thin"/>
                  <a:sym typeface="Roboto Thin"/>
                </a:endParaRPr>
              </a:p>
            </p:txBody>
          </p:sp>
        </p:grpSp>
        <p:grpSp>
          <p:nvGrpSpPr>
            <p:cNvPr id="296" name="Google Shape;296;p6"/>
            <p:cNvGrpSpPr/>
            <p:nvPr/>
          </p:nvGrpSpPr>
          <p:grpSpPr>
            <a:xfrm>
              <a:off x="1734188" y="2254310"/>
              <a:ext cx="2939826" cy="643356"/>
              <a:chOff x="1593000" y="1595135"/>
              <a:chExt cx="2939827" cy="643356"/>
            </a:xfrm>
          </p:grpSpPr>
          <p:sp>
            <p:nvSpPr>
              <p:cNvPr id="297" name="Google Shape;297;p6"/>
              <p:cNvSpPr/>
              <p:nvPr/>
            </p:nvSpPr>
            <p:spPr>
              <a:xfrm flipH="1">
                <a:off x="2283025" y="1595142"/>
                <a:ext cx="1844400" cy="6426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
              <p:cNvSpPr/>
              <p:nvPr/>
            </p:nvSpPr>
            <p:spPr>
              <a:xfrm rot="-5400000">
                <a:off x="3501574" y="1207238"/>
                <a:ext cx="643356" cy="1419149"/>
              </a:xfrm>
              <a:prstGeom prst="flowChartOffpageConnector">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a:off x="2263237" y="1672525"/>
                <a:ext cx="2020200" cy="4959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just">
                  <a:lnSpc>
                    <a:spcPct val="95000"/>
                  </a:lnSpc>
                  <a:spcBef>
                    <a:spcPts val="0"/>
                  </a:spcBef>
                  <a:spcAft>
                    <a:spcPts val="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Deliverables</a:t>
                </a:r>
                <a:endParaRPr b="0" i="0" sz="1600" u="none" cap="none" strike="noStrike">
                  <a:solidFill>
                    <a:schemeClr val="lt1"/>
                  </a:solidFill>
                  <a:latin typeface="Corbel"/>
                  <a:ea typeface="Corbel"/>
                  <a:cs typeface="Corbel"/>
                  <a:sym typeface="Corbel"/>
                </a:endParaRPr>
              </a:p>
            </p:txBody>
          </p:sp>
          <p:sp>
            <p:nvSpPr>
              <p:cNvPr id="300" name="Google Shape;300;p6"/>
              <p:cNvSpPr/>
              <p:nvPr/>
            </p:nvSpPr>
            <p:spPr>
              <a:xfrm>
                <a:off x="1593000" y="1595135"/>
                <a:ext cx="690000" cy="642300"/>
              </a:xfrm>
              <a:prstGeom prst="rect">
                <a:avLst/>
              </a:prstGeom>
              <a:solidFill>
                <a:srgbClr val="0C363D"/>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1593000" y="1595142"/>
                <a:ext cx="690000" cy="6426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grpSp>
        <p:grpSp>
          <p:nvGrpSpPr>
            <p:cNvPr id="302" name="Google Shape;302;p6"/>
            <p:cNvGrpSpPr/>
            <p:nvPr/>
          </p:nvGrpSpPr>
          <p:grpSpPr>
            <a:xfrm rot="10800000">
              <a:off x="4504177" y="3372299"/>
              <a:ext cx="2872013" cy="650301"/>
              <a:chOff x="1592989" y="2335472"/>
              <a:chExt cx="2872013" cy="650301"/>
            </a:xfrm>
          </p:grpSpPr>
          <p:sp>
            <p:nvSpPr>
              <p:cNvPr id="303" name="Google Shape;303;p6"/>
              <p:cNvSpPr/>
              <p:nvPr/>
            </p:nvSpPr>
            <p:spPr>
              <a:xfrm flipH="1">
                <a:off x="2282988" y="2342788"/>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
              <p:cNvSpPr/>
              <p:nvPr/>
            </p:nvSpPr>
            <p:spPr>
              <a:xfrm rot="-5400000">
                <a:off x="3433749" y="195452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305" name="Google Shape;305;p6"/>
              <p:cNvSpPr/>
              <p:nvPr/>
            </p:nvSpPr>
            <p:spPr>
              <a:xfrm rot="10800000">
                <a:off x="2283003" y="2379547"/>
                <a:ext cx="1940700" cy="5442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No Scope</a:t>
                </a:r>
                <a:endParaRPr b="0" i="0" sz="1600" u="none" cap="none" strike="noStrike">
                  <a:solidFill>
                    <a:schemeClr val="lt1"/>
                  </a:solidFill>
                  <a:latin typeface="Corbel"/>
                  <a:ea typeface="Corbel"/>
                  <a:cs typeface="Corbel"/>
                  <a:sym typeface="Corbel"/>
                </a:endParaRPr>
              </a:p>
            </p:txBody>
          </p:sp>
          <p:sp>
            <p:nvSpPr>
              <p:cNvPr id="306" name="Google Shape;306;p6"/>
              <p:cNvSpPr/>
              <p:nvPr/>
            </p:nvSpPr>
            <p:spPr>
              <a:xfrm>
                <a:off x="1592991" y="2335472"/>
                <a:ext cx="690000" cy="629700"/>
              </a:xfrm>
              <a:prstGeom prst="rect">
                <a:avLst/>
              </a:prstGeom>
              <a:solidFill>
                <a:srgbClr val="B02B20"/>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
              <p:cNvSpPr/>
              <p:nvPr/>
            </p:nvSpPr>
            <p:spPr>
              <a:xfrm rot="10800000">
                <a:off x="1592989" y="2368971"/>
                <a:ext cx="690000" cy="6165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rgbClr val="FFFFFF"/>
                    </a:solidFill>
                    <a:latin typeface="Roboto Thin"/>
                    <a:ea typeface="Roboto Thin"/>
                    <a:cs typeface="Roboto Thin"/>
                    <a:sym typeface="Roboto Thin"/>
                  </a:rPr>
                  <a:t>07</a:t>
                </a:r>
                <a:endParaRPr b="0" i="0" sz="2600" u="none" cap="none" strike="noStrike">
                  <a:solidFill>
                    <a:srgbClr val="FFFFFF"/>
                  </a:solidFill>
                  <a:latin typeface="Roboto Thin"/>
                  <a:ea typeface="Roboto Thin"/>
                  <a:cs typeface="Roboto Thin"/>
                  <a:sym typeface="Roboto Thin"/>
                </a:endParaRPr>
              </a:p>
            </p:txBody>
          </p:sp>
        </p:grpSp>
        <p:sp>
          <p:nvSpPr>
            <p:cNvPr id="308" name="Google Shape;308;p6"/>
            <p:cNvSpPr/>
            <p:nvPr/>
          </p:nvSpPr>
          <p:spPr>
            <a:xfrm flipH="1" rot="10800000">
              <a:off x="4841765" y="2610846"/>
              <a:ext cx="1844400" cy="6426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rot="5400000">
              <a:off x="4933596" y="2222194"/>
              <a:ext cx="643356" cy="1419149"/>
            </a:xfrm>
            <a:prstGeom prst="flowChartOffpageConnector">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363D"/>
                </a:solidFill>
                <a:latin typeface="Arial"/>
                <a:ea typeface="Arial"/>
                <a:cs typeface="Arial"/>
                <a:sym typeface="Arial"/>
              </a:endParaRPr>
            </a:p>
          </p:txBody>
        </p:sp>
        <p:sp>
          <p:nvSpPr>
            <p:cNvPr id="310" name="Google Shape;310;p6"/>
            <p:cNvSpPr/>
            <p:nvPr/>
          </p:nvSpPr>
          <p:spPr>
            <a:xfrm>
              <a:off x="4875665" y="2662069"/>
              <a:ext cx="1824846" cy="458239"/>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Assumptions</a:t>
              </a:r>
              <a:endParaRPr b="0" i="0" sz="1050" u="none" cap="none" strike="noStrike">
                <a:solidFill>
                  <a:schemeClr val="lt1"/>
                </a:solidFill>
                <a:latin typeface="Roboto"/>
                <a:ea typeface="Roboto"/>
                <a:cs typeface="Roboto"/>
                <a:sym typeface="Roboto"/>
              </a:endParaRPr>
            </a:p>
          </p:txBody>
        </p:sp>
        <p:sp>
          <p:nvSpPr>
            <p:cNvPr id="311" name="Google Shape;311;p6"/>
            <p:cNvSpPr/>
            <p:nvPr/>
          </p:nvSpPr>
          <p:spPr>
            <a:xfrm>
              <a:off x="6686190" y="2610846"/>
              <a:ext cx="690000" cy="6426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rgbClr val="FFFFFF"/>
                  </a:solidFill>
                  <a:latin typeface="Roboto Thin"/>
                  <a:ea typeface="Roboto Thin"/>
                  <a:cs typeface="Roboto Thin"/>
                  <a:sym typeface="Roboto Thin"/>
                </a:rPr>
                <a:t>06</a:t>
              </a:r>
              <a:endParaRPr b="0" i="0" sz="2600" u="none" cap="none" strike="noStrike">
                <a:solidFill>
                  <a:srgbClr val="FFFFFF"/>
                </a:solidFill>
                <a:latin typeface="Roboto Thin"/>
                <a:ea typeface="Roboto Thin"/>
                <a:cs typeface="Roboto Thin"/>
                <a:sym typeface="Roboto Thin"/>
              </a:endParaRPr>
            </a:p>
          </p:txBody>
        </p:sp>
        <p:grpSp>
          <p:nvGrpSpPr>
            <p:cNvPr id="312" name="Google Shape;312;p6"/>
            <p:cNvGrpSpPr/>
            <p:nvPr/>
          </p:nvGrpSpPr>
          <p:grpSpPr>
            <a:xfrm>
              <a:off x="1734200" y="1534107"/>
              <a:ext cx="2939827" cy="643356"/>
              <a:chOff x="1593000" y="2322568"/>
              <a:chExt cx="2939827" cy="643356"/>
            </a:xfrm>
          </p:grpSpPr>
          <p:sp>
            <p:nvSpPr>
              <p:cNvPr id="313" name="Google Shape;313;p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 name="Google Shape;314;p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5" name="Google Shape;315;p6"/>
              <p:cNvSpPr/>
              <p:nvPr/>
            </p:nvSpPr>
            <p:spPr>
              <a:xfrm>
                <a:off x="2283000" y="2399961"/>
                <a:ext cx="1940700" cy="495900"/>
              </a:xfrm>
              <a:prstGeom prst="rect">
                <a:avLst/>
              </a:prstGeom>
              <a:solidFill>
                <a:srgbClr val="A7291E"/>
              </a:solidFill>
              <a:ln>
                <a:noFill/>
              </a:ln>
            </p:spPr>
            <p:txBody>
              <a:bodyPr anchorCtr="0" anchor="ctr" bIns="91425" lIns="91425" spcFirstLastPara="1" rIns="91425" wrap="square" tIns="91425">
                <a:noAutofit/>
              </a:bodyPr>
              <a:lstStyle/>
              <a:p>
                <a:pPr indent="0" lvl="0" marL="0" marR="0" rtl="0" algn="just">
                  <a:lnSpc>
                    <a:spcPct val="95000"/>
                  </a:lnSpc>
                  <a:spcBef>
                    <a:spcPts val="0"/>
                  </a:spcBef>
                  <a:spcAft>
                    <a:spcPts val="0"/>
                  </a:spcAft>
                  <a:buClr>
                    <a:srgbClr val="000000"/>
                  </a:buClr>
                  <a:buSzPts val="1400"/>
                  <a:buFont typeface="Arial"/>
                  <a:buNone/>
                </a:pPr>
                <a:r>
                  <a:rPr b="0" i="0" lang="pt-PT" sz="1600" u="none" cap="none" strike="noStrike">
                    <a:solidFill>
                      <a:schemeClr val="lt1"/>
                    </a:solidFill>
                    <a:latin typeface="Corbel"/>
                    <a:ea typeface="Corbel"/>
                    <a:cs typeface="Corbel"/>
                    <a:sym typeface="Corbel"/>
                  </a:rPr>
                  <a:t>Project Purpose</a:t>
                </a:r>
                <a:endParaRPr b="0" i="0" sz="1050" u="none" cap="none" strike="noStrike">
                  <a:solidFill>
                    <a:schemeClr val="lt1"/>
                  </a:solidFill>
                  <a:latin typeface="Roboto"/>
                  <a:ea typeface="Roboto"/>
                  <a:cs typeface="Roboto"/>
                  <a:sym typeface="Roboto"/>
                </a:endParaRPr>
              </a:p>
            </p:txBody>
          </p:sp>
          <p:sp>
            <p:nvSpPr>
              <p:cNvPr id="316" name="Google Shape;316;p6"/>
              <p:cNvSpPr/>
              <p:nvPr/>
            </p:nvSpPr>
            <p:spPr>
              <a:xfrm>
                <a:off x="1593000" y="2322568"/>
                <a:ext cx="690000" cy="642300"/>
              </a:xfrm>
              <a:prstGeom prst="rect">
                <a:avLst/>
              </a:prstGeom>
              <a:solidFill>
                <a:srgbClr val="A7291E"/>
              </a:solidFill>
              <a:ln>
                <a:noFill/>
              </a:ln>
              <a:effectLst>
                <a:outerShdw blurRad="71438" rotWithShape="0" algn="bl" dir="2700000" dist="28575">
                  <a:srgbClr val="000000">
                    <a:alpha val="1529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pt-PT" sz="2600" u="none" cap="none" strike="noStrike">
                    <a:solidFill>
                      <a:schemeClr val="lt1"/>
                    </a:solidFill>
                    <a:latin typeface="Roboto Thin"/>
                    <a:ea typeface="Roboto Thin"/>
                    <a:cs typeface="Roboto Thin"/>
                    <a:sym typeface="Roboto Thin"/>
                  </a:rPr>
                  <a:t>01</a:t>
                </a:r>
                <a:endParaRPr b="0" i="0" sz="2600" u="none" cap="none" strike="noStrike">
                  <a:solidFill>
                    <a:schemeClr val="lt1"/>
                  </a:solidFill>
                  <a:latin typeface="Roboto Thin"/>
                  <a:ea typeface="Roboto Thin"/>
                  <a:cs typeface="Roboto Thin"/>
                  <a:sym typeface="Roboto Thin"/>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g31da29d138a_0_0"/>
          <p:cNvGrpSpPr/>
          <p:nvPr/>
        </p:nvGrpSpPr>
        <p:grpSpPr>
          <a:xfrm>
            <a:off x="-99" y="-47825"/>
            <a:ext cx="9144229" cy="5247718"/>
            <a:chOff x="1459800" y="-69715"/>
            <a:chExt cx="7772400" cy="7629715"/>
          </a:xfrm>
        </p:grpSpPr>
        <p:sp>
          <p:nvSpPr>
            <p:cNvPr id="323" name="Google Shape;323;g31da29d138a_0_0"/>
            <p:cNvSpPr/>
            <p:nvPr/>
          </p:nvSpPr>
          <p:spPr>
            <a:xfrm>
              <a:off x="1459800" y="0"/>
              <a:ext cx="7772400" cy="75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g31da29d138a_0_0"/>
            <p:cNvGrpSpPr/>
            <p:nvPr/>
          </p:nvGrpSpPr>
          <p:grpSpPr>
            <a:xfrm>
              <a:off x="1459800" y="-69715"/>
              <a:ext cx="7772400" cy="7629700"/>
              <a:chOff x="0" y="-88539"/>
              <a:chExt cx="7772400" cy="9689739"/>
            </a:xfrm>
          </p:grpSpPr>
          <p:sp>
            <p:nvSpPr>
              <p:cNvPr id="325" name="Google Shape;325;g31da29d138a_0_0"/>
              <p:cNvSpPr/>
              <p:nvPr/>
            </p:nvSpPr>
            <p:spPr>
              <a:xfrm>
                <a:off x="0" y="0"/>
                <a:ext cx="7772400" cy="960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31da29d138a_0_0"/>
              <p:cNvSpPr/>
              <p:nvPr/>
            </p:nvSpPr>
            <p:spPr>
              <a:xfrm>
                <a:off x="0" y="0"/>
                <a:ext cx="7772400" cy="9601200"/>
              </a:xfrm>
              <a:prstGeom prst="rect">
                <a:avLst/>
              </a:prstGeom>
              <a:solidFill>
                <a:srgbClr val="F8E8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31da29d138a_0_0"/>
              <p:cNvSpPr/>
              <p:nvPr/>
            </p:nvSpPr>
            <p:spPr>
              <a:xfrm>
                <a:off x="0" y="5006340"/>
                <a:ext cx="7772400" cy="4581000"/>
              </a:xfrm>
              <a:prstGeom prst="rect">
                <a:avLst/>
              </a:prstGeom>
              <a:solidFill>
                <a:srgbClr val="0C3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31da29d138a_0_0"/>
              <p:cNvSpPr/>
              <p:nvPr/>
            </p:nvSpPr>
            <p:spPr>
              <a:xfrm>
                <a:off x="571500" y="594360"/>
                <a:ext cx="6629400" cy="8403300"/>
              </a:xfrm>
              <a:prstGeom prst="rect">
                <a:avLst/>
              </a:prstGeom>
              <a:solidFill>
                <a:srgbClr val="FCF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9" name="Google Shape;329;g31da29d138a_0_0"/>
              <p:cNvGrpSpPr/>
              <p:nvPr/>
            </p:nvGrpSpPr>
            <p:grpSpPr>
              <a:xfrm rot="-5400000">
                <a:off x="-669724" y="2044609"/>
                <a:ext cx="9673482" cy="5407187"/>
                <a:chOff x="0" y="53341"/>
                <a:chExt cx="3447182" cy="1932795"/>
              </a:xfrm>
            </p:grpSpPr>
            <p:sp>
              <p:nvSpPr>
                <p:cNvPr id="330" name="Google Shape;330;g31da29d138a_0_0"/>
                <p:cNvSpPr/>
                <p:nvPr/>
              </p:nvSpPr>
              <p:spPr>
                <a:xfrm>
                  <a:off x="0" y="53341"/>
                  <a:ext cx="875347" cy="537210"/>
                </a:xfrm>
                <a:custGeom>
                  <a:rect b="b" l="l" r="r" t="t"/>
                  <a:pathLst>
                    <a:path extrusionOk="0" h="537210" w="875347">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31da29d138a_0_0"/>
                <p:cNvSpPr/>
                <p:nvPr/>
              </p:nvSpPr>
              <p:spPr>
                <a:xfrm>
                  <a:off x="0" y="160021"/>
                  <a:ext cx="768667" cy="323850"/>
                </a:xfrm>
                <a:custGeom>
                  <a:rect b="b" l="l" r="r" t="t"/>
                  <a:pathLst>
                    <a:path extrusionOk="0" h="323850" w="768667">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31da29d138a_0_0"/>
                <p:cNvSpPr/>
                <p:nvPr/>
              </p:nvSpPr>
              <p:spPr>
                <a:xfrm rot="10800000">
                  <a:off x="2372227" y="1609460"/>
                  <a:ext cx="1074955" cy="376676"/>
                </a:xfrm>
                <a:custGeom>
                  <a:rect b="b" l="l" r="r" t="t"/>
                  <a:pathLst>
                    <a:path extrusionOk="0" h="643890" w="928687">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31da29d138a_0_0"/>
                <p:cNvSpPr/>
                <p:nvPr/>
              </p:nvSpPr>
              <p:spPr>
                <a:xfrm rot="10800000">
                  <a:off x="2544085" y="1669716"/>
                  <a:ext cx="877492" cy="256165"/>
                </a:xfrm>
                <a:custGeom>
                  <a:rect b="b" l="l" r="r" t="t"/>
                  <a:pathLst>
                    <a:path extrusionOk="0" h="430530" w="822007">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34" name="Google Shape;334;g31da29d138a_0_0"/>
          <p:cNvSpPr txBox="1"/>
          <p:nvPr>
            <p:ph type="title"/>
          </p:nvPr>
        </p:nvSpPr>
        <p:spPr>
          <a:xfrm>
            <a:off x="665284" y="215683"/>
            <a:ext cx="8174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pt-PT" sz="3600" cap="small">
                <a:solidFill>
                  <a:srgbClr val="D73A2C"/>
                </a:solidFill>
                <a:latin typeface="Bookman Old Style"/>
                <a:ea typeface="Bookman Old Style"/>
                <a:cs typeface="Bookman Old Style"/>
                <a:sym typeface="Bookman Old Style"/>
              </a:rPr>
              <a:t>Project Management</a:t>
            </a:r>
            <a:endParaRPr sz="3600"/>
          </a:p>
        </p:txBody>
      </p:sp>
      <p:sp>
        <p:nvSpPr>
          <p:cNvPr id="335" name="Google Shape;335;g31da29d138a_0_0"/>
          <p:cNvSpPr txBox="1"/>
          <p:nvPr>
            <p:ph idx="12" type="sldNum"/>
          </p:nvPr>
        </p:nvSpPr>
        <p:spPr>
          <a:xfrm>
            <a:off x="8595308" y="479366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b="1" lang="pt-PT">
                <a:solidFill>
                  <a:srgbClr val="F8E8D6"/>
                </a:solidFill>
                <a:latin typeface="Bookman Old Style"/>
                <a:ea typeface="Bookman Old Style"/>
                <a:cs typeface="Bookman Old Style"/>
                <a:sym typeface="Bookman Old Style"/>
              </a:rPr>
              <a:t>‹#›</a:t>
            </a:fld>
            <a:endParaRPr b="1">
              <a:solidFill>
                <a:srgbClr val="F8E8D6"/>
              </a:solidFill>
              <a:latin typeface="Bookman Old Style"/>
              <a:ea typeface="Bookman Old Style"/>
              <a:cs typeface="Bookman Old Style"/>
              <a:sym typeface="Bookman Old Style"/>
            </a:endParaRPr>
          </a:p>
        </p:txBody>
      </p:sp>
      <p:pic>
        <p:nvPicPr>
          <p:cNvPr id="336" name="Google Shape;336;g31da29d138a_0_0"/>
          <p:cNvPicPr preferRelativeResize="0"/>
          <p:nvPr/>
        </p:nvPicPr>
        <p:blipFill rotWithShape="1">
          <a:blip r:embed="rId3">
            <a:alphaModFix/>
          </a:blip>
          <a:srcRect b="0" l="0" r="0" t="0"/>
          <a:stretch/>
        </p:blipFill>
        <p:spPr>
          <a:xfrm>
            <a:off x="0" y="-6"/>
            <a:ext cx="657925" cy="594096"/>
          </a:xfrm>
          <a:prstGeom prst="rect">
            <a:avLst/>
          </a:prstGeom>
          <a:noFill/>
          <a:ln>
            <a:noFill/>
          </a:ln>
        </p:spPr>
      </p:pic>
      <p:sp>
        <p:nvSpPr>
          <p:cNvPr id="337" name="Google Shape;337;g31da29d138a_0_0"/>
          <p:cNvSpPr txBox="1"/>
          <p:nvPr/>
        </p:nvSpPr>
        <p:spPr>
          <a:xfrm>
            <a:off x="0" y="4868375"/>
            <a:ext cx="856800" cy="3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PT" sz="1000" u="none" cap="none" strike="noStrike">
                <a:solidFill>
                  <a:srgbClr val="F8E8D6"/>
                </a:solidFill>
                <a:latin typeface="Bookman Old Style"/>
                <a:ea typeface="Bookman Old Style"/>
                <a:cs typeface="Bookman Old Style"/>
                <a:sym typeface="Bookman Old Style"/>
              </a:rPr>
              <a:t>Team 03</a:t>
            </a:r>
            <a:endParaRPr b="1" i="0" sz="1000" u="none" cap="none" strike="noStrike">
              <a:solidFill>
                <a:srgbClr val="F8E8D6"/>
              </a:solidFill>
              <a:latin typeface="Bookman Old Style"/>
              <a:ea typeface="Bookman Old Style"/>
              <a:cs typeface="Bookman Old Style"/>
              <a:sym typeface="Bookman Old Style"/>
            </a:endParaRPr>
          </a:p>
        </p:txBody>
      </p:sp>
      <p:pic>
        <p:nvPicPr>
          <p:cNvPr id="338" name="Google Shape;338;g31da29d138a_0_0"/>
          <p:cNvPicPr preferRelativeResize="0"/>
          <p:nvPr/>
        </p:nvPicPr>
        <p:blipFill rotWithShape="1">
          <a:blip r:embed="rId4">
            <a:alphaModFix/>
          </a:blip>
          <a:srcRect b="0" l="0" r="0" t="0"/>
          <a:stretch/>
        </p:blipFill>
        <p:spPr>
          <a:xfrm>
            <a:off x="2615388" y="1167538"/>
            <a:ext cx="5810250" cy="3495675"/>
          </a:xfrm>
          <a:prstGeom prst="rect">
            <a:avLst/>
          </a:prstGeom>
          <a:noFill/>
          <a:ln>
            <a:noFill/>
          </a:ln>
        </p:spPr>
      </p:pic>
      <p:sp>
        <p:nvSpPr>
          <p:cNvPr id="339" name="Google Shape;339;g31da29d138a_0_0"/>
          <p:cNvSpPr txBox="1"/>
          <p:nvPr>
            <p:ph idx="1" type="body"/>
          </p:nvPr>
        </p:nvSpPr>
        <p:spPr>
          <a:xfrm>
            <a:off x="657925" y="1516350"/>
            <a:ext cx="2159100" cy="2110800"/>
          </a:xfrm>
          <a:prstGeom prst="rect">
            <a:avLst/>
          </a:prstGeom>
          <a:noFill/>
          <a:ln>
            <a:noFill/>
          </a:ln>
        </p:spPr>
        <p:txBody>
          <a:bodyPr anchorCtr="0" anchor="ctr" bIns="91425" lIns="91425" spcFirstLastPara="1" rIns="91425" wrap="square" tIns="91425">
            <a:normAutofit/>
          </a:bodyPr>
          <a:lstStyle/>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METI students;</a:t>
            </a:r>
            <a:endParaRPr sz="1600">
              <a:latin typeface="Corbel"/>
              <a:ea typeface="Corbel"/>
              <a:cs typeface="Corbel"/>
              <a:sym typeface="Corbel"/>
            </a:endParaRPr>
          </a:p>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Client;</a:t>
            </a:r>
            <a:endParaRPr sz="1600">
              <a:latin typeface="Corbel"/>
              <a:ea typeface="Corbel"/>
              <a:cs typeface="Corbel"/>
              <a:sym typeface="Corbel"/>
            </a:endParaRPr>
          </a:p>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METI direction;</a:t>
            </a:r>
            <a:endParaRPr sz="1600">
              <a:latin typeface="Corbel"/>
              <a:ea typeface="Corbel"/>
              <a:cs typeface="Corbel"/>
              <a:sym typeface="Corbel"/>
            </a:endParaRPr>
          </a:p>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GPTI Professor;</a:t>
            </a:r>
            <a:endParaRPr sz="1600">
              <a:latin typeface="Corbel"/>
              <a:ea typeface="Corbel"/>
              <a:cs typeface="Corbel"/>
              <a:sym typeface="Corbel"/>
            </a:endParaRPr>
          </a:p>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General public;</a:t>
            </a:r>
            <a:endParaRPr sz="1600">
              <a:latin typeface="Corbel"/>
              <a:ea typeface="Corbel"/>
              <a:cs typeface="Corbel"/>
              <a:sym typeface="Corbel"/>
            </a:endParaRPr>
          </a:p>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DSI of UM;</a:t>
            </a:r>
            <a:endParaRPr sz="1600">
              <a:latin typeface="Corbel"/>
              <a:ea typeface="Corbel"/>
              <a:cs typeface="Corbel"/>
              <a:sym typeface="Corbel"/>
            </a:endParaRPr>
          </a:p>
          <a:p>
            <a:pPr indent="-311150" lvl="0" marL="457200" rtl="0" algn="l">
              <a:lnSpc>
                <a:spcPct val="115000"/>
              </a:lnSpc>
              <a:spcBef>
                <a:spcPts val="0"/>
              </a:spcBef>
              <a:spcAft>
                <a:spcPts val="0"/>
              </a:spcAft>
              <a:buSzPts val="1300"/>
              <a:buFont typeface="Corbel"/>
              <a:buChar char="●"/>
            </a:pPr>
            <a:r>
              <a:rPr lang="pt-PT" sz="1600">
                <a:latin typeface="Corbel"/>
                <a:ea typeface="Corbel"/>
                <a:cs typeface="Corbel"/>
                <a:sym typeface="Corbel"/>
              </a:rPr>
              <a:t>GPTI Group.</a:t>
            </a:r>
            <a:endParaRPr sz="1600">
              <a:latin typeface="Corbel"/>
              <a:ea typeface="Corbel"/>
              <a:cs typeface="Corbel"/>
              <a:sym typeface="Corbel"/>
            </a:endParaRPr>
          </a:p>
        </p:txBody>
      </p:sp>
      <p:sp>
        <p:nvSpPr>
          <p:cNvPr id="340" name="Google Shape;340;g31da29d138a_0_0"/>
          <p:cNvSpPr txBox="1"/>
          <p:nvPr/>
        </p:nvSpPr>
        <p:spPr>
          <a:xfrm>
            <a:off x="1060824" y="618837"/>
            <a:ext cx="8174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pt-PT" sz="2400" u="none" cap="small" strike="noStrike">
                <a:solidFill>
                  <a:srgbClr val="002060"/>
                </a:solidFill>
                <a:latin typeface="Bookman Old Style"/>
                <a:ea typeface="Bookman Old Style"/>
                <a:cs typeface="Bookman Old Style"/>
                <a:sym typeface="Bookman Old Style"/>
              </a:rPr>
              <a:t>2. Stakeholders</a:t>
            </a:r>
            <a:endParaRPr b="0" i="0" sz="2400" u="none" cap="none" strike="noStrike">
              <a:solidFill>
                <a:srgbClr val="00206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Ines Cabral</dc:creator>
</cp:coreProperties>
</file>